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 id="2147483745" r:id="rId2"/>
  </p:sldMasterIdLst>
  <p:notesMasterIdLst>
    <p:notesMasterId r:id="rId20"/>
  </p:notesMasterIdLst>
  <p:handoutMasterIdLst>
    <p:handoutMasterId r:id="rId21"/>
  </p:handoutMasterIdLst>
  <p:sldIdLst>
    <p:sldId id="260" r:id="rId3"/>
    <p:sldId id="299" r:id="rId4"/>
    <p:sldId id="300" r:id="rId5"/>
    <p:sldId id="291" r:id="rId6"/>
    <p:sldId id="265" r:id="rId7"/>
    <p:sldId id="292" r:id="rId8"/>
    <p:sldId id="281" r:id="rId9"/>
    <p:sldId id="277" r:id="rId10"/>
    <p:sldId id="288" r:id="rId11"/>
    <p:sldId id="293" r:id="rId12"/>
    <p:sldId id="270" r:id="rId13"/>
    <p:sldId id="296" r:id="rId14"/>
    <p:sldId id="271" r:id="rId15"/>
    <p:sldId id="297" r:id="rId16"/>
    <p:sldId id="272" r:id="rId17"/>
    <p:sldId id="287" r:id="rId18"/>
    <p:sldId id="259" r:id="rId19"/>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field, Nijeria" initials="WN"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56A"/>
    <a:srgbClr val="8B8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3" autoAdjust="0"/>
    <p:restoredTop sz="83852" autoAdjust="0"/>
  </p:normalViewPr>
  <p:slideViewPr>
    <p:cSldViewPr snapToGrid="0">
      <p:cViewPr varScale="1">
        <p:scale>
          <a:sx n="67" d="100"/>
          <a:sy n="67" d="100"/>
        </p:scale>
        <p:origin x="1596" y="66"/>
      </p:cViewPr>
      <p:guideLst>
        <p:guide orient="horz" pos="2448"/>
        <p:guide pos="316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42" d="100"/>
          <a:sy n="42" d="100"/>
        </p:scale>
        <p:origin x="3828" y="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19BFA-93D8-D242-852F-1EDCA41C27AC}"/>
              </a:ext>
            </a:extLst>
          </p:cNvPr>
          <p:cNvSpPr>
            <a:spLocks noGrp="1"/>
          </p:cNvSpPr>
          <p:nvPr>
            <p:ph type="hdr" sz="quarter"/>
          </p:nvPr>
        </p:nvSpPr>
        <p:spPr>
          <a:xfrm>
            <a:off x="0" y="1"/>
            <a:ext cx="3174356" cy="3560208"/>
          </a:xfrm>
          <a:prstGeom prst="rect">
            <a:avLst/>
          </a:prstGeom>
        </p:spPr>
        <p:txBody>
          <a:bodyPr vert="horz" lIns="191223" tIns="95611" rIns="191223" bIns="95611" rtlCol="0"/>
          <a:lstStyle>
            <a:lvl1pPr algn="l">
              <a:defRPr sz="2400"/>
            </a:lvl1pPr>
          </a:lstStyle>
          <a:p>
            <a:endParaRPr lang="en-US"/>
          </a:p>
        </p:txBody>
      </p:sp>
      <p:sp>
        <p:nvSpPr>
          <p:cNvPr id="3" name="Date Placeholder 2">
            <a:extLst>
              <a:ext uri="{FF2B5EF4-FFF2-40B4-BE49-F238E27FC236}">
                <a16:creationId xmlns:a16="http://schemas.microsoft.com/office/drawing/2014/main" id="{06B5AE35-A3D3-874B-83DF-9B3968A0F58E}"/>
              </a:ext>
            </a:extLst>
          </p:cNvPr>
          <p:cNvSpPr>
            <a:spLocks noGrp="1"/>
          </p:cNvSpPr>
          <p:nvPr>
            <p:ph type="dt" sz="quarter" idx="1"/>
          </p:nvPr>
        </p:nvSpPr>
        <p:spPr>
          <a:xfrm>
            <a:off x="4149385" y="1"/>
            <a:ext cx="3174356" cy="3560208"/>
          </a:xfrm>
          <a:prstGeom prst="rect">
            <a:avLst/>
          </a:prstGeom>
        </p:spPr>
        <p:txBody>
          <a:bodyPr vert="horz" lIns="191223" tIns="95611" rIns="191223" bIns="95611" rtlCol="0"/>
          <a:lstStyle>
            <a:lvl1pPr algn="r">
              <a:defRPr sz="2400"/>
            </a:lvl1pPr>
          </a:lstStyle>
          <a:p>
            <a:fld id="{DF78BFCD-E4EA-3845-B57D-E913736AD5DF}" type="datetimeFigureOut">
              <a:rPr lang="en-US" smtClean="0"/>
              <a:t>5/9/2019</a:t>
            </a:fld>
            <a:endParaRPr lang="en-US"/>
          </a:p>
        </p:txBody>
      </p:sp>
      <p:sp>
        <p:nvSpPr>
          <p:cNvPr id="4" name="Footer Placeholder 3">
            <a:extLst>
              <a:ext uri="{FF2B5EF4-FFF2-40B4-BE49-F238E27FC236}">
                <a16:creationId xmlns:a16="http://schemas.microsoft.com/office/drawing/2014/main" id="{A628E85E-1FF9-A147-8710-AB4D1957A2ED}"/>
              </a:ext>
            </a:extLst>
          </p:cNvPr>
          <p:cNvSpPr>
            <a:spLocks noGrp="1"/>
          </p:cNvSpPr>
          <p:nvPr>
            <p:ph type="ftr" sz="quarter" idx="2"/>
          </p:nvPr>
        </p:nvSpPr>
        <p:spPr>
          <a:xfrm>
            <a:off x="0" y="67397564"/>
            <a:ext cx="3174356" cy="3560200"/>
          </a:xfrm>
          <a:prstGeom prst="rect">
            <a:avLst/>
          </a:prstGeom>
        </p:spPr>
        <p:txBody>
          <a:bodyPr vert="horz" lIns="191223" tIns="95611" rIns="191223" bIns="95611" rtlCol="0" anchor="b"/>
          <a:lstStyle>
            <a:lvl1pPr algn="l">
              <a:defRPr sz="2400"/>
            </a:lvl1pPr>
          </a:lstStyle>
          <a:p>
            <a:endParaRPr lang="en-US"/>
          </a:p>
        </p:txBody>
      </p:sp>
      <p:sp>
        <p:nvSpPr>
          <p:cNvPr id="5" name="Slide Number Placeholder 4">
            <a:extLst>
              <a:ext uri="{FF2B5EF4-FFF2-40B4-BE49-F238E27FC236}">
                <a16:creationId xmlns:a16="http://schemas.microsoft.com/office/drawing/2014/main" id="{3E27AD94-2109-3447-882D-C2337280C7A7}"/>
              </a:ext>
            </a:extLst>
          </p:cNvPr>
          <p:cNvSpPr>
            <a:spLocks noGrp="1"/>
          </p:cNvSpPr>
          <p:nvPr>
            <p:ph type="sldNum" sz="quarter" idx="3"/>
          </p:nvPr>
        </p:nvSpPr>
        <p:spPr>
          <a:xfrm>
            <a:off x="4149385" y="67397564"/>
            <a:ext cx="3174356" cy="3560200"/>
          </a:xfrm>
          <a:prstGeom prst="rect">
            <a:avLst/>
          </a:prstGeom>
        </p:spPr>
        <p:txBody>
          <a:bodyPr vert="horz" lIns="191223" tIns="95611" rIns="191223" bIns="95611" rtlCol="0" anchor="b"/>
          <a:lstStyle>
            <a:lvl1pPr algn="r">
              <a:defRPr sz="2400"/>
            </a:lvl1pPr>
          </a:lstStyle>
          <a:p>
            <a:fld id="{A7A9B80A-306C-9442-B5B4-CEFE94593AD4}" type="slidenum">
              <a:rPr lang="en-US" smtClean="0"/>
              <a:t>‹#›</a:t>
            </a:fld>
            <a:endParaRPr lang="en-US"/>
          </a:p>
        </p:txBody>
      </p:sp>
    </p:spTree>
    <p:extLst>
      <p:ext uri="{BB962C8B-B14F-4D97-AF65-F5344CB8AC3E}">
        <p14:creationId xmlns:p14="http://schemas.microsoft.com/office/powerpoint/2010/main" val="393004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5963" y="336550"/>
            <a:ext cx="5578475" cy="4311650"/>
          </a:xfrm>
          <a:prstGeom prst="rect">
            <a:avLst/>
          </a:prstGeom>
          <a:noFill/>
          <a:ln w="12700">
            <a:solidFill>
              <a:prstClr val="black"/>
            </a:solidFill>
          </a:ln>
        </p:spPr>
        <p:txBody>
          <a:bodyPr vert="horz" lIns="191223" tIns="95611" rIns="191223" bIns="95611" rtlCol="0" anchor="ctr"/>
          <a:lstStyle/>
          <a:p>
            <a:endParaRPr lang="en-US"/>
          </a:p>
        </p:txBody>
      </p:sp>
      <p:sp>
        <p:nvSpPr>
          <p:cNvPr id="5" name="Notes Placeholder 4"/>
          <p:cNvSpPr>
            <a:spLocks noGrp="1"/>
          </p:cNvSpPr>
          <p:nvPr>
            <p:ph type="body" sz="quarter" idx="3"/>
          </p:nvPr>
        </p:nvSpPr>
        <p:spPr>
          <a:xfrm>
            <a:off x="715491" y="5147757"/>
            <a:ext cx="5860348" cy="27939622"/>
          </a:xfrm>
          <a:prstGeom prst="rect">
            <a:avLst/>
          </a:prstGeom>
        </p:spPr>
        <p:txBody>
          <a:bodyPr vert="horz" lIns="191223" tIns="95611" rIns="191223" bIns="956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75846" y="64830210"/>
            <a:ext cx="3174356" cy="3560200"/>
          </a:xfrm>
          <a:prstGeom prst="rect">
            <a:avLst/>
          </a:prstGeom>
        </p:spPr>
        <p:txBody>
          <a:bodyPr vert="horz" lIns="191223" tIns="95611" rIns="191223" bIns="95611" rtlCol="0" anchor="b"/>
          <a:lstStyle>
            <a:lvl1pPr algn="l">
              <a:defRPr sz="2400"/>
            </a:lvl1pPr>
          </a:lstStyle>
          <a:p>
            <a:endParaRPr lang="en-US" dirty="0"/>
          </a:p>
        </p:txBody>
      </p:sp>
      <p:sp>
        <p:nvSpPr>
          <p:cNvPr id="7" name="Slide Number Placeholder 6"/>
          <p:cNvSpPr>
            <a:spLocks noGrp="1"/>
          </p:cNvSpPr>
          <p:nvPr>
            <p:ph type="sldNum" sz="quarter" idx="5"/>
          </p:nvPr>
        </p:nvSpPr>
        <p:spPr>
          <a:xfrm>
            <a:off x="4149385" y="67397564"/>
            <a:ext cx="3174356" cy="3560200"/>
          </a:xfrm>
          <a:prstGeom prst="rect">
            <a:avLst/>
          </a:prstGeom>
        </p:spPr>
        <p:txBody>
          <a:bodyPr vert="horz" lIns="191223" tIns="95611" rIns="191223" bIns="95611" rtlCol="0" anchor="b"/>
          <a:lstStyle>
            <a:lvl1pPr algn="r">
              <a:defRPr sz="2400"/>
            </a:lvl1pPr>
          </a:lstStyle>
          <a:p>
            <a:fld id="{EEAF41DE-BAF3-8345-972E-C7E736A767B0}" type="slidenum">
              <a:rPr lang="en-US" smtClean="0"/>
              <a:t>‹#›</a:t>
            </a:fld>
            <a:endParaRPr lang="en-US"/>
          </a:p>
        </p:txBody>
      </p:sp>
    </p:spTree>
    <p:extLst>
      <p:ext uri="{BB962C8B-B14F-4D97-AF65-F5344CB8AC3E}">
        <p14:creationId xmlns:p14="http://schemas.microsoft.com/office/powerpoint/2010/main" val="3274687586"/>
      </p:ext>
    </p:extLst>
  </p:cSld>
  <p:clrMap bg1="lt1" tx1="dk1" bg2="lt2" tx2="dk2" accent1="accent1" accent2="accent2" accent3="accent3" accent4="accent4" accent5="accent5" accent6="accent6" hlink="hlink" folHlink="folHlink"/>
  <p:hf hdr="0" ftr="0" dt="0"/>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285750"/>
            <a:ext cx="5646737" cy="4362450"/>
          </a:xfrm>
        </p:spPr>
      </p:sp>
      <p:sp>
        <p:nvSpPr>
          <p:cNvPr id="3" name="Notes Placeholder 2"/>
          <p:cNvSpPr>
            <a:spLocks noGrp="1"/>
          </p:cNvSpPr>
          <p:nvPr>
            <p:ph type="body" idx="1"/>
          </p:nvPr>
        </p:nvSpPr>
        <p:spPr/>
        <p:txBody>
          <a:bodyPr/>
          <a:lstStyle/>
          <a:p>
            <a:endParaRPr lang="en-US" sz="26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1</a:t>
            </a:fld>
            <a:endParaRPr lang="en-US"/>
          </a:p>
        </p:txBody>
      </p:sp>
    </p:spTree>
    <p:extLst>
      <p:ext uri="{BB962C8B-B14F-4D97-AF65-F5344CB8AC3E}">
        <p14:creationId xmlns:p14="http://schemas.microsoft.com/office/powerpoint/2010/main" val="294574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119063"/>
            <a:ext cx="5861050" cy="4529137"/>
          </a:xfrm>
        </p:spPr>
      </p:sp>
      <p:sp>
        <p:nvSpPr>
          <p:cNvPr id="3" name="Notes Placeholder 2"/>
          <p:cNvSpPr>
            <a:spLocks noGrp="1"/>
          </p:cNvSpPr>
          <p:nvPr>
            <p:ph type="body" idx="1"/>
          </p:nvPr>
        </p:nvSpPr>
        <p:spPr/>
        <p:txBody>
          <a:bodyPr/>
          <a:lstStyle/>
          <a:p>
            <a:r>
              <a:rPr lang="en-US" sz="1200" dirty="0">
                <a:cs typeface="Calibri"/>
              </a:rPr>
              <a:t>Speakers: Stephanie Wiggins, CEO</a:t>
            </a:r>
          </a:p>
          <a:p>
            <a:endParaRPr lang="en-US" sz="1200" dirty="0">
              <a:cs typeface="Calibri"/>
            </a:endParaRPr>
          </a:p>
          <a:p>
            <a:r>
              <a:rPr lang="en-US" sz="1200" dirty="0">
                <a:cs typeface="Calibri"/>
              </a:rPr>
              <a:t>-defines timeline of Action Plan </a:t>
            </a:r>
          </a:p>
          <a:p>
            <a:r>
              <a:rPr lang="en-US" sz="1200" dirty="0">
                <a:cs typeface="Calibri"/>
              </a:rPr>
              <a:t>-Stephanie Wiggins introduces Darrell</a:t>
            </a:r>
          </a:p>
        </p:txBody>
      </p:sp>
      <p:sp>
        <p:nvSpPr>
          <p:cNvPr id="4" name="Slide Number Placeholder 3"/>
          <p:cNvSpPr>
            <a:spLocks noGrp="1"/>
          </p:cNvSpPr>
          <p:nvPr>
            <p:ph type="sldNum" sz="quarter" idx="5"/>
          </p:nvPr>
        </p:nvSpPr>
        <p:spPr/>
        <p:txBody>
          <a:bodyPr/>
          <a:lstStyle/>
          <a:p>
            <a:fld id="{EEAF41DE-BAF3-8345-972E-C7E736A767B0}" type="slidenum">
              <a:rPr lang="en-US" smtClean="0"/>
              <a:t>10</a:t>
            </a:fld>
            <a:endParaRPr lang="en-US"/>
          </a:p>
        </p:txBody>
      </p:sp>
    </p:spTree>
    <p:extLst>
      <p:ext uri="{BB962C8B-B14F-4D97-AF65-F5344CB8AC3E}">
        <p14:creationId xmlns:p14="http://schemas.microsoft.com/office/powerpoint/2010/main" val="376801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r>
              <a:rPr lang="en-US" sz="1200" dirty="0">
                <a:cs typeface="Calibri"/>
              </a:rPr>
              <a:t>Speakers: Darrell Maxey – Interim Chief Operating Officer, </a:t>
            </a:r>
            <a:r>
              <a:rPr lang="en-US" altLang="x-none" sz="1200" dirty="0"/>
              <a:t>Carlos Perez – Assistant Director, Maintenance of Equipment</a:t>
            </a:r>
          </a:p>
          <a:p>
            <a:pPr defTabSz="1026363">
              <a:defRPr/>
            </a:pPr>
            <a:endParaRPr lang="en-US" sz="1200" dirty="0"/>
          </a:p>
          <a:p>
            <a:pPr marL="172719" indent="-172719" defTabSz="1026363">
              <a:lnSpc>
                <a:spcPct val="150000"/>
              </a:lnSpc>
              <a:buFont typeface="Arial" panose="020B0604020202020204" pitchFamily="34" charset="0"/>
              <a:buChar char="•"/>
              <a:defRPr/>
            </a:pPr>
            <a:r>
              <a:rPr lang="en-US" sz="1200" dirty="0"/>
              <a:t>We want to be a good neighbor and work with you to reduce the impacts of CMF, especially those related to noise and emissions. With this goal in mind, I have instructed my staff to explore the possibilities of additional yard work adjustments and facility enhancements to address these issues. These changes will can be categorized into short, mid and long term. </a:t>
            </a:r>
          </a:p>
          <a:p>
            <a:pPr marL="172719" indent="-172719" defTabSz="1026363">
              <a:lnSpc>
                <a:spcPct val="150000"/>
              </a:lnSpc>
              <a:buFont typeface="Arial" panose="020B0604020202020204" pitchFamily="34" charset="0"/>
              <a:buChar char="•"/>
              <a:defRPr/>
            </a:pPr>
            <a:r>
              <a:rPr lang="en-US" sz="1200" dirty="0"/>
              <a:t>The community has a very important voice in the design of the renovated facility.</a:t>
            </a:r>
          </a:p>
          <a:p>
            <a:pPr marL="172719" indent="-172719" defTabSz="1026363">
              <a:lnSpc>
                <a:spcPct val="150000"/>
              </a:lnSpc>
              <a:buFont typeface="Arial" panose="020B0604020202020204" pitchFamily="34" charset="0"/>
              <a:buChar char="•"/>
              <a:defRPr/>
            </a:pPr>
            <a:r>
              <a:rPr lang="en-US" sz="1200" dirty="0"/>
              <a:t>This is a key moment in time, to work with the community.</a:t>
            </a:r>
          </a:p>
          <a:p>
            <a:pPr marL="172719" indent="-172719" defTabSz="1026363">
              <a:lnSpc>
                <a:spcPct val="150000"/>
              </a:lnSpc>
              <a:buFont typeface="Arial" panose="020B0604020202020204" pitchFamily="34" charset="0"/>
              <a:buChar char="•"/>
              <a:defRPr/>
            </a:pPr>
            <a:r>
              <a:rPr lang="en-US" sz="1200" dirty="0"/>
              <a:t>We are on the verge of creating our future and we want to integrate the your voice into that future. </a:t>
            </a:r>
          </a:p>
          <a:p>
            <a:pPr defTabSz="1026363">
              <a:defRPr/>
            </a:pPr>
            <a:endParaRPr lang="en-US" altLang="x-none" sz="1200" dirty="0"/>
          </a:p>
          <a:p>
            <a:endParaRPr lang="en-US" sz="1200" dirty="0">
              <a:cs typeface="Calibri"/>
            </a:endParaRPr>
          </a:p>
          <a:p>
            <a:r>
              <a:rPr lang="en-US" sz="1200" dirty="0">
                <a:cs typeface="Calibri"/>
              </a:rPr>
              <a:t>Darrell and Carlos, Please be specific in your timeline on each slide. (</a:t>
            </a:r>
            <a:r>
              <a:rPr lang="en-US" sz="1200" dirty="0" err="1">
                <a:cs typeface="Calibri"/>
              </a:rPr>
              <a:t>i.e</a:t>
            </a:r>
            <a:r>
              <a:rPr lang="en-US" sz="1200" dirty="0">
                <a:cs typeface="Calibri"/>
              </a:rPr>
              <a:t> 30 days, 90 days)</a:t>
            </a:r>
          </a:p>
          <a:p>
            <a:endParaRPr lang="en-US" sz="1200" dirty="0"/>
          </a:p>
          <a:p>
            <a:endParaRPr lang="en-US" sz="26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11</a:t>
            </a:fld>
            <a:endParaRPr lang="en-US"/>
          </a:p>
        </p:txBody>
      </p:sp>
    </p:spTree>
    <p:extLst>
      <p:ext uri="{BB962C8B-B14F-4D97-AF65-F5344CB8AC3E}">
        <p14:creationId xmlns:p14="http://schemas.microsoft.com/office/powerpoint/2010/main" val="312738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r>
              <a:rPr lang="en-US" sz="1200" dirty="0">
                <a:cs typeface="Calibri"/>
              </a:rPr>
              <a:t>Speakers: Darrell Maxey – Interim Chief Operating Officer, </a:t>
            </a:r>
            <a:r>
              <a:rPr lang="en-US" altLang="x-none" sz="1200" dirty="0"/>
              <a:t>Carlos Perez </a:t>
            </a:r>
            <a:r>
              <a:rPr lang="en-US" altLang="x-none" sz="1200" b="1" dirty="0"/>
              <a:t>– </a:t>
            </a:r>
            <a:r>
              <a:rPr lang="en-US" altLang="x-none" sz="1200" dirty="0"/>
              <a:t>Assistant Director, Maintenance of Equipment</a:t>
            </a:r>
            <a:endParaRPr lang="en-US" sz="1200" dirty="0">
              <a:cs typeface="Calibri"/>
            </a:endParaRPr>
          </a:p>
          <a:p>
            <a:endParaRPr lang="en-US" sz="1200" dirty="0">
              <a:cs typeface="Calibri"/>
            </a:endParaRPr>
          </a:p>
          <a:p>
            <a:pPr defTabSz="1026363">
              <a:defRPr/>
            </a:pPr>
            <a:r>
              <a:rPr lang="en-US" sz="1200" dirty="0">
                <a:cs typeface="Calibri"/>
              </a:rPr>
              <a:t>Darrell to speak to point: LA METRO Sound Study will include </a:t>
            </a:r>
            <a:r>
              <a:rPr lang="en-US" sz="1200" dirty="0"/>
              <a:t>AQMD Idling Rules 3501 &amp; 3502 and City Noise Ordinances. </a:t>
            </a:r>
          </a:p>
          <a:p>
            <a:endParaRPr lang="en-US" sz="1200" dirty="0">
              <a:cs typeface="Calibri"/>
            </a:endParaRPr>
          </a:p>
          <a:p>
            <a:endParaRPr lang="en-US" sz="1200" dirty="0"/>
          </a:p>
          <a:p>
            <a:endParaRPr lang="en-US" sz="26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12</a:t>
            </a:fld>
            <a:endParaRPr lang="en-US"/>
          </a:p>
        </p:txBody>
      </p:sp>
    </p:spTree>
    <p:extLst>
      <p:ext uri="{BB962C8B-B14F-4D97-AF65-F5344CB8AC3E}">
        <p14:creationId xmlns:p14="http://schemas.microsoft.com/office/powerpoint/2010/main" val="3837914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r>
              <a:rPr lang="en-US" sz="1200" dirty="0">
                <a:cs typeface="Calibri"/>
              </a:rPr>
              <a:t>Speakers: Darrell Maxey – Interim Chief Operating Officer, </a:t>
            </a:r>
            <a:r>
              <a:rPr lang="en-US" altLang="x-none" sz="1200" dirty="0"/>
              <a:t>Carlos Perez </a:t>
            </a:r>
            <a:r>
              <a:rPr lang="en-US" altLang="x-none" sz="1200" b="1" dirty="0"/>
              <a:t>– </a:t>
            </a:r>
            <a:r>
              <a:rPr lang="en-US" altLang="x-none" sz="1200" dirty="0"/>
              <a:t>Assistant Director, Maintenance of Equipment</a:t>
            </a:r>
          </a:p>
          <a:p>
            <a:endParaRPr lang="en-US" sz="1200" dirty="0">
              <a:cs typeface="Calibri"/>
            </a:endParaRPr>
          </a:p>
          <a:p>
            <a:r>
              <a:rPr lang="en-US" sz="1200" dirty="0">
                <a:cs typeface="Calibri"/>
              </a:rPr>
              <a:t>There are 2 major studies that will be implementing</a:t>
            </a:r>
          </a:p>
          <a:p>
            <a:endParaRPr lang="en-US" sz="1200" dirty="0">
              <a:cs typeface="Calibri"/>
            </a:endParaRPr>
          </a:p>
          <a:p>
            <a:pPr marL="230292" indent="-230292">
              <a:buAutoNum type="arabicPeriod"/>
            </a:pPr>
            <a:r>
              <a:rPr lang="en-US" sz="1200" dirty="0">
                <a:cs typeface="Calibri"/>
              </a:rPr>
              <a:t>A Fleet Modernization Study and</a:t>
            </a:r>
          </a:p>
          <a:p>
            <a:pPr marL="230292" indent="-230292">
              <a:buAutoNum type="arabicPeriod"/>
            </a:pPr>
            <a:r>
              <a:rPr lang="en-US" sz="1200" dirty="0">
                <a:cs typeface="Calibri"/>
              </a:rPr>
              <a:t>A CMF Modernization Study </a:t>
            </a:r>
          </a:p>
          <a:p>
            <a:pPr marL="230292" indent="-230292">
              <a:buAutoNum type="arabicPeriod"/>
            </a:pPr>
            <a:endParaRPr lang="en-US" sz="1200" dirty="0">
              <a:cs typeface="Calibri"/>
            </a:endParaRPr>
          </a:p>
          <a:p>
            <a:r>
              <a:rPr lang="en-US" sz="1200" dirty="0">
                <a:cs typeface="Calibri"/>
              </a:rPr>
              <a:t>They will include:  (review bullet points)</a:t>
            </a:r>
          </a:p>
          <a:p>
            <a:pPr defTabSz="1026363">
              <a:defRPr/>
            </a:pPr>
            <a:endParaRPr lang="en-US" sz="1200" dirty="0"/>
          </a:p>
          <a:p>
            <a:pPr defTabSz="1026363">
              <a:defRPr/>
            </a:pPr>
            <a:endParaRPr lang="en-US" sz="1200" dirty="0">
              <a:latin typeface="Berthold Akzidenz Grotesk Light" panose="020B0400000000000000"/>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13</a:t>
            </a:fld>
            <a:endParaRPr lang="en-US"/>
          </a:p>
        </p:txBody>
      </p:sp>
    </p:spTree>
    <p:extLst>
      <p:ext uri="{BB962C8B-B14F-4D97-AF65-F5344CB8AC3E}">
        <p14:creationId xmlns:p14="http://schemas.microsoft.com/office/powerpoint/2010/main" val="354137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pPr defTabSz="1026363">
              <a:defRPr/>
            </a:pPr>
            <a:r>
              <a:rPr lang="en-US" sz="1200" dirty="0">
                <a:cs typeface="Calibri"/>
              </a:rPr>
              <a:t>Darrell Maxey</a:t>
            </a:r>
            <a:r>
              <a:rPr lang="en-US" sz="1200" dirty="0"/>
              <a:t>, Interim Chief, Operating Officer</a:t>
            </a:r>
            <a:r>
              <a:rPr lang="en-US" sz="1200" dirty="0">
                <a:cs typeface="Calibri"/>
              </a:rPr>
              <a:t> /</a:t>
            </a:r>
            <a:r>
              <a:rPr lang="en-US" altLang="x-none" sz="1200" dirty="0"/>
              <a:t> Carlos Perez </a:t>
            </a:r>
            <a:r>
              <a:rPr lang="en-US" altLang="x-none" sz="1200" b="1" dirty="0"/>
              <a:t>– </a:t>
            </a:r>
            <a:r>
              <a:rPr lang="en-US" altLang="x-none" sz="1200" dirty="0"/>
              <a:t>Assistant Director, Maintenance of Equipment</a:t>
            </a:r>
          </a:p>
          <a:p>
            <a:pPr defTabSz="1026363">
              <a:defRPr/>
            </a:pPr>
            <a:endParaRPr lang="en-US" altLang="x-none" sz="1200" dirty="0"/>
          </a:p>
          <a:p>
            <a:pPr defTabSz="1026363">
              <a:defRPr/>
            </a:pPr>
            <a:r>
              <a:rPr lang="en-US" altLang="x-none" sz="1200" dirty="0"/>
              <a:t>Continuing with our Medium-Term goals we will:</a:t>
            </a:r>
          </a:p>
          <a:p>
            <a:pPr marL="230292" indent="-230292" defTabSz="1026363">
              <a:buFont typeface="+mj-lt"/>
              <a:buAutoNum type="arabicPeriod"/>
              <a:defRPr/>
            </a:pPr>
            <a:endParaRPr lang="en-US" altLang="x-none" sz="1200" dirty="0"/>
          </a:p>
          <a:p>
            <a:pPr marL="230292" indent="-230292" defTabSz="1026363">
              <a:buFont typeface="Arial" panose="020B0604020202020204" pitchFamily="34" charset="0"/>
              <a:buChar char="•"/>
              <a:defRPr/>
            </a:pPr>
            <a:r>
              <a:rPr lang="en-US" altLang="x-none" sz="1200" dirty="0"/>
              <a:t>Identify other emission control methods</a:t>
            </a:r>
          </a:p>
          <a:p>
            <a:pPr marL="230292" indent="-230292" defTabSz="1026363">
              <a:buFont typeface="Arial" panose="020B0604020202020204" pitchFamily="34" charset="0"/>
              <a:buChar char="•"/>
              <a:defRPr/>
            </a:pPr>
            <a:endParaRPr lang="en-US" altLang="x-none" sz="1200" dirty="0"/>
          </a:p>
          <a:p>
            <a:pPr marL="230292" indent="-230292" defTabSz="1026363">
              <a:buFont typeface="Arial" panose="020B0604020202020204" pitchFamily="34" charset="0"/>
              <a:buChar char="•"/>
              <a:defRPr/>
            </a:pPr>
            <a:r>
              <a:rPr lang="en-US" altLang="x-none" sz="1200" dirty="0"/>
              <a:t>Anticipate that all 40 of our Tier 4 locomotives (which is the cleanest standard for locomotives in the U.S)  to be in service by summer of 2020.</a:t>
            </a:r>
          </a:p>
          <a:p>
            <a:endParaRPr lang="en-US" sz="12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14</a:t>
            </a:fld>
            <a:endParaRPr lang="en-US"/>
          </a:p>
        </p:txBody>
      </p:sp>
    </p:spTree>
    <p:extLst>
      <p:ext uri="{BB962C8B-B14F-4D97-AF65-F5344CB8AC3E}">
        <p14:creationId xmlns:p14="http://schemas.microsoft.com/office/powerpoint/2010/main" val="207014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pPr defTabSz="1026363">
              <a:defRPr/>
            </a:pPr>
            <a:r>
              <a:rPr lang="en-US" sz="1200" dirty="0">
                <a:cs typeface="Calibri"/>
              </a:rPr>
              <a:t>Darrell Maxey</a:t>
            </a:r>
            <a:r>
              <a:rPr lang="en-US" sz="1200" dirty="0"/>
              <a:t>, Interim Chief, Operating Officer</a:t>
            </a:r>
            <a:r>
              <a:rPr lang="en-US" sz="1200" dirty="0">
                <a:cs typeface="Calibri"/>
              </a:rPr>
              <a:t> /</a:t>
            </a:r>
            <a:r>
              <a:rPr lang="en-US" altLang="x-none" sz="1200" dirty="0"/>
              <a:t> Carlos Perez </a:t>
            </a:r>
            <a:r>
              <a:rPr lang="en-US" altLang="x-none" sz="1200" b="1" dirty="0"/>
              <a:t>– </a:t>
            </a:r>
            <a:r>
              <a:rPr lang="en-US" altLang="x-none" sz="1200" dirty="0"/>
              <a:t>Assistant Director, Maintenance of Equipment</a:t>
            </a:r>
          </a:p>
          <a:p>
            <a:pPr defTabSz="1026363">
              <a:defRPr/>
            </a:pPr>
            <a:endParaRPr lang="en-US" altLang="x-none" sz="1200" dirty="0"/>
          </a:p>
          <a:p>
            <a:pPr defTabSz="1026363">
              <a:defRPr/>
            </a:pPr>
            <a:r>
              <a:rPr lang="en-US" altLang="x-none" sz="1200" dirty="0"/>
              <a:t>We also have a  “Zero-Emissions Future”.   We are moving toward eliminating emissions with new technology and we are exploring the technology of battery-operated locomotives. </a:t>
            </a:r>
          </a:p>
          <a:p>
            <a:pPr defTabSz="1026363">
              <a:defRPr/>
            </a:pPr>
            <a:r>
              <a:rPr lang="en-US" altLang="x-none" sz="1200" dirty="0"/>
              <a:t>We will continue to pursue opportunities to eliminate emissions. </a:t>
            </a:r>
          </a:p>
          <a:p>
            <a:pPr defTabSz="1026363">
              <a:defRPr/>
            </a:pPr>
            <a:endParaRPr lang="en-US" altLang="x-none" sz="1200" dirty="0"/>
          </a:p>
        </p:txBody>
      </p:sp>
      <p:sp>
        <p:nvSpPr>
          <p:cNvPr id="4" name="Slide Number Placeholder 3"/>
          <p:cNvSpPr>
            <a:spLocks noGrp="1"/>
          </p:cNvSpPr>
          <p:nvPr>
            <p:ph type="sldNum" sz="quarter" idx="5"/>
          </p:nvPr>
        </p:nvSpPr>
        <p:spPr/>
        <p:txBody>
          <a:bodyPr/>
          <a:lstStyle/>
          <a:p>
            <a:fld id="{EEAF41DE-BAF3-8345-972E-C7E736A767B0}" type="slidenum">
              <a:rPr lang="en-US" smtClean="0"/>
              <a:t>15</a:t>
            </a:fld>
            <a:endParaRPr lang="en-US"/>
          </a:p>
        </p:txBody>
      </p:sp>
    </p:spTree>
    <p:extLst>
      <p:ext uri="{BB962C8B-B14F-4D97-AF65-F5344CB8AC3E}">
        <p14:creationId xmlns:p14="http://schemas.microsoft.com/office/powerpoint/2010/main" val="343525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r>
              <a:rPr lang="en-US" sz="1200" dirty="0">
                <a:cs typeface="Calibri"/>
              </a:rPr>
              <a:t>Laurene Lopez- Public Affairs Manager </a:t>
            </a:r>
          </a:p>
          <a:p>
            <a:r>
              <a:rPr lang="en-US" sz="1200" dirty="0">
                <a:cs typeface="Calibri"/>
              </a:rPr>
              <a:t>“Thank you Darrell, yes we want to look to the future and as we look to the future here is how we stay in touch.”</a:t>
            </a:r>
          </a:p>
          <a:p>
            <a:endParaRPr lang="en-US" sz="1200" b="1" dirty="0">
              <a:cs typeface="Calibri"/>
            </a:endParaRPr>
          </a:p>
          <a:p>
            <a:r>
              <a:rPr lang="en-US" sz="1200" b="1" dirty="0">
                <a:cs typeface="Calibri"/>
              </a:rPr>
              <a:t>You can connect with us on the Internet, by email and by phone.  We will also be providing updates on the CMF for those who are interested via email.  We are committing to continuing our community meetings and the next one will be in September.</a:t>
            </a:r>
          </a:p>
          <a:p>
            <a:endParaRPr lang="en-US" sz="1200" dirty="0">
              <a:cs typeface="Calibri"/>
            </a:endParaRPr>
          </a:p>
          <a:p>
            <a:r>
              <a:rPr lang="en-US" sz="1200" i="1" dirty="0">
                <a:cs typeface="Calibri"/>
              </a:rPr>
              <a:t>(Keep this slide up during Q&amp;A) </a:t>
            </a:r>
          </a:p>
          <a:p>
            <a:endParaRPr lang="en-US" sz="1200" i="1" dirty="0">
              <a:cs typeface="Calibri"/>
            </a:endParaRPr>
          </a:p>
          <a:p>
            <a:r>
              <a:rPr lang="en-US" sz="1200" dirty="0">
                <a:cs typeface="Calibri"/>
              </a:rPr>
              <a:t>Now I would like to turn the Panel Discussion portion of our meeting over to our facilitator,  Mary McCormick</a:t>
            </a:r>
          </a:p>
          <a:p>
            <a:endParaRPr lang="en-US" sz="1200" dirty="0">
              <a:cs typeface="Calibri"/>
            </a:endParaRPr>
          </a:p>
          <a:p>
            <a:endParaRPr lang="en-US" sz="12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16</a:t>
            </a:fld>
            <a:endParaRPr lang="en-US"/>
          </a:p>
        </p:txBody>
      </p:sp>
    </p:spTree>
    <p:extLst>
      <p:ext uri="{BB962C8B-B14F-4D97-AF65-F5344CB8AC3E}">
        <p14:creationId xmlns:p14="http://schemas.microsoft.com/office/powerpoint/2010/main" val="17536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F41DE-BAF3-8345-972E-C7E736A767B0}" type="slidenum">
              <a:rPr lang="en-US" smtClean="0"/>
              <a:t>17</a:t>
            </a:fld>
            <a:endParaRPr lang="en-US"/>
          </a:p>
        </p:txBody>
      </p:sp>
    </p:spTree>
    <p:extLst>
      <p:ext uri="{BB962C8B-B14F-4D97-AF65-F5344CB8AC3E}">
        <p14:creationId xmlns:p14="http://schemas.microsoft.com/office/powerpoint/2010/main" val="12633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Mary McCormick- welcome audience and describe slightly different meeting format.  Introduce Sylvia.</a:t>
            </a:r>
          </a:p>
          <a:p>
            <a:r>
              <a:rPr lang="en-US" sz="1200" dirty="0">
                <a:cs typeface="Calibri"/>
              </a:rPr>
              <a:t>Sylvia Novoa (Bilingual Introduction, Spanish translation services)</a:t>
            </a:r>
          </a:p>
          <a:p>
            <a:r>
              <a:rPr lang="en-US" sz="1200" dirty="0">
                <a:cs typeface="Calibri"/>
              </a:rPr>
              <a:t>Mary will introduce Laurene Lopez who will describe “question card” process. </a:t>
            </a:r>
          </a:p>
          <a:p>
            <a:endParaRPr lang="en-US" sz="14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2</a:t>
            </a:fld>
            <a:endParaRPr lang="en-US"/>
          </a:p>
        </p:txBody>
      </p:sp>
    </p:spTree>
    <p:extLst>
      <p:ext uri="{BB962C8B-B14F-4D97-AF65-F5344CB8AC3E}">
        <p14:creationId xmlns:p14="http://schemas.microsoft.com/office/powerpoint/2010/main" val="273633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r>
              <a:rPr lang="en-US" sz="1200" dirty="0">
                <a:cs typeface="Calibri"/>
              </a:rPr>
              <a:t>Laurene – Welcome and thank you for attending this follow-up meeting from our April 11</a:t>
            </a:r>
            <a:r>
              <a:rPr lang="en-US" sz="1200" baseline="30000" dirty="0">
                <a:cs typeface="Calibri"/>
              </a:rPr>
              <a:t>th</a:t>
            </a:r>
            <a:r>
              <a:rPr lang="en-US" sz="1200" dirty="0">
                <a:cs typeface="Calibri"/>
              </a:rPr>
              <a:t> meeting.   </a:t>
            </a:r>
          </a:p>
          <a:p>
            <a:endParaRPr lang="en-US" sz="1200" dirty="0">
              <a:cs typeface="Calibri"/>
            </a:endParaRPr>
          </a:p>
          <a:p>
            <a:r>
              <a:rPr lang="en-US" sz="1200" dirty="0">
                <a:cs typeface="Calibri"/>
              </a:rPr>
              <a:t>We will be covering 3 areas in our meeting this evening</a:t>
            </a:r>
          </a:p>
          <a:p>
            <a:pPr marL="230292" indent="-230292">
              <a:buAutoNum type="arabicPeriod"/>
            </a:pPr>
            <a:r>
              <a:rPr lang="en-US" sz="1200" dirty="0">
                <a:cs typeface="Calibri"/>
              </a:rPr>
              <a:t>Our 30-day commitment from our CEO</a:t>
            </a:r>
          </a:p>
          <a:p>
            <a:pPr marL="230292" indent="-230292">
              <a:buAutoNum type="arabicPeriod"/>
            </a:pPr>
            <a:r>
              <a:rPr lang="en-US" sz="1200" dirty="0">
                <a:cs typeface="Calibri"/>
              </a:rPr>
              <a:t>Our focused community action plan and</a:t>
            </a:r>
          </a:p>
          <a:p>
            <a:pPr marL="230292" indent="-230292">
              <a:buAutoNum type="arabicPeriod"/>
            </a:pPr>
            <a:r>
              <a:rPr lang="en-US" sz="1200" dirty="0">
                <a:cs typeface="Calibri"/>
              </a:rPr>
              <a:t>Our future with the communities we serve</a:t>
            </a:r>
          </a:p>
          <a:p>
            <a:endParaRPr lang="en-US" sz="1200" dirty="0">
              <a:cs typeface="Calibri"/>
            </a:endParaRPr>
          </a:p>
          <a:p>
            <a:r>
              <a:rPr lang="en-US" sz="1200" dirty="0">
                <a:cs typeface="Calibri"/>
              </a:rPr>
              <a:t>I would now like to introduce our CEO Stephanie Wiggins</a:t>
            </a:r>
            <a:endParaRPr lang="en-US" sz="1200" dirty="0"/>
          </a:p>
          <a:p>
            <a:endParaRPr lang="en-US" sz="26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3</a:t>
            </a:fld>
            <a:endParaRPr lang="en-US"/>
          </a:p>
        </p:txBody>
      </p:sp>
    </p:spTree>
    <p:extLst>
      <p:ext uri="{BB962C8B-B14F-4D97-AF65-F5344CB8AC3E}">
        <p14:creationId xmlns:p14="http://schemas.microsoft.com/office/powerpoint/2010/main" val="104167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pPr defTabSz="1026363">
              <a:defRPr/>
            </a:pPr>
            <a:r>
              <a:rPr lang="en-US" sz="1200" dirty="0">
                <a:cs typeface="Calibri"/>
              </a:rPr>
              <a:t>Stephanie Wiggins, CEO – “My commitment to you – return in 30 days”</a:t>
            </a:r>
          </a:p>
          <a:p>
            <a:endParaRPr lang="en-US" sz="1200" dirty="0"/>
          </a:p>
          <a:p>
            <a:r>
              <a:rPr lang="en-US" sz="1200" dirty="0"/>
              <a:t>I appreciate the time many of you spent at the last meeting. I realize this is a very emotionally charged issue because it impacts your quality of life, health and safety. After meeting with my team and reviewing the concerns you expressed, I believe there is validity to many of your concerns and requests. I want to be a good neighbor and make the additional enhancements to our yard and operations so that we can help to improve your quality of life. ​</a:t>
            </a:r>
          </a:p>
          <a:p>
            <a:pPr fontAlgn="base"/>
            <a:r>
              <a:rPr lang="en-US" sz="1200" dirty="0"/>
              <a:t>​</a:t>
            </a:r>
          </a:p>
          <a:p>
            <a:pPr fontAlgn="base"/>
            <a:r>
              <a:rPr lang="en-US" sz="1200" dirty="0"/>
              <a:t>My team has developed an Action Plan with steps we can take starting this month and continue into the future. </a:t>
            </a:r>
            <a:endParaRPr lang="en-US" sz="26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4</a:t>
            </a:fld>
            <a:endParaRPr lang="en-US"/>
          </a:p>
        </p:txBody>
      </p:sp>
    </p:spTree>
    <p:extLst>
      <p:ext uri="{BB962C8B-B14F-4D97-AF65-F5344CB8AC3E}">
        <p14:creationId xmlns:p14="http://schemas.microsoft.com/office/powerpoint/2010/main" val="164355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pPr defTabSz="1026363"/>
            <a:r>
              <a:rPr lang="en-US" sz="1200" dirty="0">
                <a:cs typeface="Calibri"/>
              </a:rPr>
              <a:t>Stephanie Wiggins, CEO</a:t>
            </a:r>
          </a:p>
          <a:p>
            <a:endParaRPr lang="en-US" sz="1200" dirty="0"/>
          </a:p>
          <a:p>
            <a:r>
              <a:rPr lang="en-US" sz="1200" dirty="0"/>
              <a:t>We heard 8 points from the last meeting:</a:t>
            </a:r>
          </a:p>
          <a:p>
            <a:endParaRPr lang="en-US" sz="1200" dirty="0"/>
          </a:p>
          <a:p>
            <a:pPr marL="230292" indent="-230292">
              <a:buFont typeface="+mj-lt"/>
              <a:buAutoNum type="arabicPeriod"/>
            </a:pPr>
            <a:r>
              <a:rPr lang="en-US" sz="1200" dirty="0"/>
              <a:t>Accountability &amp; Oversight concerns  </a:t>
            </a:r>
          </a:p>
          <a:p>
            <a:pPr marL="230292" indent="-230292">
              <a:buFont typeface="+mj-lt"/>
              <a:buAutoNum type="arabicPeriod"/>
            </a:pPr>
            <a:r>
              <a:rPr lang="en-US" sz="1200" dirty="0"/>
              <a:t>Noise/Emission Impacts due to Locomotive Testing and Servicing </a:t>
            </a:r>
          </a:p>
          <a:p>
            <a:pPr marL="230292" indent="-230292">
              <a:buFont typeface="+mj-lt"/>
              <a:buAutoNum type="arabicPeriod"/>
            </a:pPr>
            <a:r>
              <a:rPr lang="en-US" sz="1200" dirty="0"/>
              <a:t>Hood Technology information request</a:t>
            </a:r>
          </a:p>
          <a:p>
            <a:pPr marL="230292" indent="-230292">
              <a:buFont typeface="+mj-lt"/>
              <a:buAutoNum type="arabicPeriod"/>
            </a:pPr>
            <a:r>
              <a:rPr lang="en-US" sz="1200" dirty="0"/>
              <a:t>Adherence to AQMD Idling Rules: 3501 &amp; 3502 and City of LA Noise Ordinances</a:t>
            </a:r>
          </a:p>
          <a:p>
            <a:endParaRPr lang="en-US" sz="1200" dirty="0"/>
          </a:p>
          <a:p>
            <a:endParaRPr lang="en-US" sz="1200" dirty="0">
              <a:cs typeface="Calibri"/>
            </a:endParaRPr>
          </a:p>
          <a:p>
            <a:endParaRPr lang="en-US" sz="26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5</a:t>
            </a:fld>
            <a:endParaRPr lang="en-US"/>
          </a:p>
        </p:txBody>
      </p:sp>
    </p:spTree>
    <p:extLst>
      <p:ext uri="{BB962C8B-B14F-4D97-AF65-F5344CB8AC3E}">
        <p14:creationId xmlns:p14="http://schemas.microsoft.com/office/powerpoint/2010/main" val="286332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6550"/>
            <a:ext cx="5578475" cy="4311650"/>
          </a:xfrm>
        </p:spPr>
      </p:sp>
      <p:sp>
        <p:nvSpPr>
          <p:cNvPr id="3" name="Notes Placeholder 2"/>
          <p:cNvSpPr>
            <a:spLocks noGrp="1"/>
          </p:cNvSpPr>
          <p:nvPr>
            <p:ph type="body" idx="1"/>
          </p:nvPr>
        </p:nvSpPr>
        <p:spPr/>
        <p:txBody>
          <a:bodyPr/>
          <a:lstStyle/>
          <a:p>
            <a:r>
              <a:rPr lang="en-US" sz="1200" dirty="0">
                <a:cs typeface="Calibri"/>
              </a:rPr>
              <a:t>Stephanie Wiggins, CEO</a:t>
            </a:r>
          </a:p>
          <a:p>
            <a:endParaRPr lang="en-US" sz="1200" dirty="0">
              <a:cs typeface="Calibri"/>
            </a:endParaRPr>
          </a:p>
          <a:p>
            <a:pPr marL="518156" indent="-518156">
              <a:buFont typeface="+mj-lt"/>
              <a:buAutoNum type="arabicPeriod" startAt="5"/>
            </a:pPr>
            <a:r>
              <a:rPr lang="en-US" sz="1200" dirty="0">
                <a:cs typeface="Calibri"/>
              </a:rPr>
              <a:t>Relocation of CMF</a:t>
            </a:r>
          </a:p>
          <a:p>
            <a:pPr marL="518156" indent="-518156">
              <a:buFont typeface="+mj-lt"/>
              <a:buAutoNum type="arabicPeriod" startAt="5"/>
            </a:pPr>
            <a:r>
              <a:rPr lang="en-US" sz="1200" dirty="0">
                <a:cs typeface="Calibri"/>
              </a:rPr>
              <a:t>Reduce or eliminate weekend work </a:t>
            </a:r>
          </a:p>
          <a:p>
            <a:pPr marL="518156" indent="-518156">
              <a:buFont typeface="+mj-lt"/>
              <a:buAutoNum type="arabicPeriod" startAt="5"/>
            </a:pPr>
            <a:r>
              <a:rPr lang="en-US" sz="1200" dirty="0">
                <a:cs typeface="Calibri"/>
              </a:rPr>
              <a:t>Overall work hours​ reduction request </a:t>
            </a:r>
          </a:p>
          <a:p>
            <a:pPr marL="518156" indent="-518156">
              <a:buFont typeface="+mj-lt"/>
              <a:buAutoNum type="arabicPeriod" startAt="5"/>
            </a:pPr>
            <a:r>
              <a:rPr lang="en-US" sz="1200" dirty="0">
                <a:cs typeface="Calibri"/>
              </a:rPr>
              <a:t>Comment Tracking </a:t>
            </a:r>
          </a:p>
          <a:p>
            <a:endParaRPr lang="en-US" sz="1200" dirty="0">
              <a:cs typeface="Calibri"/>
            </a:endParaRPr>
          </a:p>
          <a:p>
            <a:r>
              <a:rPr lang="en-US" sz="1200" dirty="0">
                <a:cs typeface="Calibri"/>
              </a:rPr>
              <a:t>If asked: “Yes we do have an internal system to track comments we receive from the public.”</a:t>
            </a:r>
          </a:p>
        </p:txBody>
      </p:sp>
      <p:sp>
        <p:nvSpPr>
          <p:cNvPr id="4" name="Slide Number Placeholder 3"/>
          <p:cNvSpPr>
            <a:spLocks noGrp="1"/>
          </p:cNvSpPr>
          <p:nvPr>
            <p:ph type="sldNum" sz="quarter" idx="5"/>
          </p:nvPr>
        </p:nvSpPr>
        <p:spPr/>
        <p:txBody>
          <a:bodyPr/>
          <a:lstStyle/>
          <a:p>
            <a:fld id="{EEAF41DE-BAF3-8345-972E-C7E736A767B0}" type="slidenum">
              <a:rPr lang="en-US" smtClean="0"/>
              <a:t>6</a:t>
            </a:fld>
            <a:endParaRPr lang="en-US"/>
          </a:p>
        </p:txBody>
      </p:sp>
    </p:spTree>
    <p:extLst>
      <p:ext uri="{BB962C8B-B14F-4D97-AF65-F5344CB8AC3E}">
        <p14:creationId xmlns:p14="http://schemas.microsoft.com/office/powerpoint/2010/main" val="425696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4550" y="331788"/>
            <a:ext cx="5586413" cy="4316412"/>
          </a:xfrm>
        </p:spPr>
      </p:sp>
      <p:sp>
        <p:nvSpPr>
          <p:cNvPr id="3" name="Notes Placeholder 2"/>
          <p:cNvSpPr>
            <a:spLocks noGrp="1"/>
          </p:cNvSpPr>
          <p:nvPr>
            <p:ph type="body" idx="1"/>
          </p:nvPr>
        </p:nvSpPr>
        <p:spPr/>
        <p:txBody>
          <a:bodyPr/>
          <a:lstStyle/>
          <a:p>
            <a:r>
              <a:rPr lang="en-US" sz="1200" dirty="0">
                <a:cs typeface="Calibri"/>
              </a:rPr>
              <a:t>Stephanie Wiggins, CEO</a:t>
            </a:r>
          </a:p>
          <a:p>
            <a:endParaRPr lang="en-US" sz="1200" dirty="0">
              <a:cs typeface="Calibri"/>
            </a:endParaRPr>
          </a:p>
          <a:p>
            <a:pPr defTabSz="1026363">
              <a:defRPr/>
            </a:pPr>
            <a:r>
              <a:rPr lang="en-US" sz="1200" dirty="0">
                <a:cs typeface="Calibri"/>
              </a:rPr>
              <a:t>As we were developing the Action Plan, we wanted to look at how we can take some immediate actions to be as friendly as we can to our neighbors. </a:t>
            </a:r>
            <a:endParaRPr lang="en-US" sz="1200" dirty="0"/>
          </a:p>
          <a:p>
            <a:endParaRPr lang="en-US" sz="1200" dirty="0">
              <a:cs typeface="Calibri"/>
            </a:endParaRPr>
          </a:p>
          <a:p>
            <a:endParaRPr lang="en-US" sz="1200"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7</a:t>
            </a:fld>
            <a:endParaRPr lang="en-US"/>
          </a:p>
        </p:txBody>
      </p:sp>
    </p:spTree>
    <p:extLst>
      <p:ext uri="{BB962C8B-B14F-4D97-AF65-F5344CB8AC3E}">
        <p14:creationId xmlns:p14="http://schemas.microsoft.com/office/powerpoint/2010/main" val="2749712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6363">
              <a:defRPr/>
            </a:pPr>
            <a:r>
              <a:rPr lang="en-US" sz="1200" dirty="0">
                <a:cs typeface="Calibri"/>
              </a:rPr>
              <a:t>Stephanie Wiggins, CEO</a:t>
            </a:r>
          </a:p>
          <a:p>
            <a:endParaRPr lang="en-US" sz="1200" dirty="0"/>
          </a:p>
          <a:p>
            <a:endParaRPr lang="en-US" sz="1200" dirty="0"/>
          </a:p>
          <a:p>
            <a:r>
              <a:rPr lang="en-US" sz="1200" dirty="0"/>
              <a:t>I will go into detail regarding the improvements that have occurred at the CMF as a result of community involvement.</a:t>
            </a:r>
          </a:p>
        </p:txBody>
      </p:sp>
      <p:sp>
        <p:nvSpPr>
          <p:cNvPr id="4" name="Slide Number Placeholder 3"/>
          <p:cNvSpPr>
            <a:spLocks noGrp="1"/>
          </p:cNvSpPr>
          <p:nvPr>
            <p:ph type="sldNum" sz="quarter" idx="10"/>
          </p:nvPr>
        </p:nvSpPr>
        <p:spPr/>
        <p:txBody>
          <a:bodyPr/>
          <a:lstStyle/>
          <a:p>
            <a:pPr defTabSz="460583">
              <a:defRPr/>
            </a:pPr>
            <a:fld id="{A6D2FA75-9749-4F86-9BBC-E2F1925E8782}" type="slidenum">
              <a:rPr lang="en-US" sz="1200">
                <a:solidFill>
                  <a:prstClr val="black"/>
                </a:solidFill>
                <a:latin typeface="Calibri" panose="020F0502020204030204"/>
              </a:rPr>
              <a:pPr defTabSz="460583">
                <a:defRPr/>
              </a:pPr>
              <a:t>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72375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119063"/>
            <a:ext cx="5861050" cy="4529137"/>
          </a:xfrm>
        </p:spPr>
      </p:sp>
      <p:sp>
        <p:nvSpPr>
          <p:cNvPr id="3" name="Notes Placeholder 2"/>
          <p:cNvSpPr>
            <a:spLocks noGrp="1"/>
          </p:cNvSpPr>
          <p:nvPr>
            <p:ph type="body" idx="1"/>
          </p:nvPr>
        </p:nvSpPr>
        <p:spPr/>
        <p:txBody>
          <a:bodyPr/>
          <a:lstStyle/>
          <a:p>
            <a:pPr defTabSz="1026363">
              <a:defRPr/>
            </a:pPr>
            <a:r>
              <a:rPr lang="en-US" sz="1200" dirty="0">
                <a:cs typeface="Calibri"/>
              </a:rPr>
              <a:t>Speakers: Stephanie Wiggins, CEO</a:t>
            </a:r>
          </a:p>
          <a:p>
            <a:pPr defTabSz="1026363">
              <a:defRPr/>
            </a:pPr>
            <a:endParaRPr lang="en-US" sz="1200" dirty="0">
              <a:cs typeface="Calibri"/>
            </a:endParaRPr>
          </a:p>
          <a:p>
            <a:pPr defTabSz="1026363">
              <a:defRPr/>
            </a:pPr>
            <a:r>
              <a:rPr lang="en-US" sz="1200" dirty="0">
                <a:cs typeface="Calibri"/>
              </a:rPr>
              <a:t>As you have seen in the previous slide, we have been working hard for several years to improve our operations.  However, we are now at a new juncture. </a:t>
            </a:r>
          </a:p>
          <a:p>
            <a:pPr defTabSz="1026363">
              <a:defRPr/>
            </a:pPr>
            <a:endParaRPr lang="en-US" sz="1200" dirty="0">
              <a:cs typeface="Calibri"/>
            </a:endParaRPr>
          </a:p>
          <a:p>
            <a:pPr defTabSz="1026363">
              <a:defRPr/>
            </a:pPr>
            <a:r>
              <a:rPr lang="en-US" sz="1200" dirty="0">
                <a:cs typeface="Calibri"/>
              </a:rPr>
              <a:t>We want to review how we are currently operating. </a:t>
            </a:r>
          </a:p>
          <a:p>
            <a:pPr defTabSz="1026363">
              <a:defRPr/>
            </a:pPr>
            <a:endParaRPr lang="en-US" sz="1200" dirty="0">
              <a:cs typeface="Calibri"/>
            </a:endParaRPr>
          </a:p>
          <a:p>
            <a:pPr defTabSz="1026363">
              <a:defRPr/>
            </a:pPr>
            <a:r>
              <a:rPr lang="en-US" sz="1200" dirty="0">
                <a:cs typeface="Calibri"/>
              </a:rPr>
              <a:t>We want to continue with our noise studies, working closely with other agencies to follow current guidelines</a:t>
            </a:r>
          </a:p>
          <a:p>
            <a:pPr defTabSz="1026363">
              <a:defRPr/>
            </a:pPr>
            <a:endParaRPr lang="en-US" sz="1200" dirty="0">
              <a:cs typeface="Calibri"/>
            </a:endParaRPr>
          </a:p>
          <a:p>
            <a:pPr defTabSz="1026363">
              <a:defRPr/>
            </a:pPr>
            <a:r>
              <a:rPr lang="en-US" sz="1200" b="1" i="1" dirty="0">
                <a:cs typeface="Calibri"/>
              </a:rPr>
              <a:t>Most importantly, we must look to the future and how to address the expansion requests from our riders. The communities we serve are a key and integral part to this program. We are very interested in creating a collaborative communication environment, that will help us build the best possible facility and you, our partners in this effort. </a:t>
            </a:r>
          </a:p>
          <a:p>
            <a:pPr defTabSz="1026363">
              <a:defRPr/>
            </a:pPr>
            <a:endParaRPr lang="en-US" sz="1200" b="1" dirty="0">
              <a:cs typeface="Calibri"/>
            </a:endParaRPr>
          </a:p>
          <a:p>
            <a:pPr defTabSz="1026363">
              <a:defRPr/>
            </a:pPr>
            <a:r>
              <a:rPr lang="en-US" sz="1200" dirty="0">
                <a:cs typeface="Calibri"/>
              </a:rPr>
              <a:t>So, having said that, we need to upgrade our aging, 30 year-old maintenance facility to implement cutting-edge air quality techniques and noise reduction technologies. </a:t>
            </a:r>
          </a:p>
          <a:p>
            <a:pPr defTabSz="1026363">
              <a:defRPr/>
            </a:pPr>
            <a:endParaRPr lang="en-US" sz="1200" dirty="0">
              <a:cs typeface="Calibri"/>
            </a:endParaRPr>
          </a:p>
          <a:p>
            <a:pPr defTabSz="1026363">
              <a:defRPr/>
            </a:pPr>
            <a:r>
              <a:rPr lang="en-US" sz="1200" dirty="0">
                <a:cs typeface="Calibri"/>
              </a:rPr>
              <a:t>We can’t do that in a vacuum.   </a:t>
            </a:r>
          </a:p>
          <a:p>
            <a:pPr defTabSz="1026363">
              <a:defRPr/>
            </a:pPr>
            <a:endParaRPr lang="en-US" sz="1200" b="1" dirty="0">
              <a:cs typeface="Calibri"/>
            </a:endParaRPr>
          </a:p>
          <a:p>
            <a:pPr defTabSz="1026363">
              <a:defRPr/>
            </a:pPr>
            <a:endParaRPr lang="en-US" sz="1200" dirty="0">
              <a:cs typeface="Calibri"/>
            </a:endParaRPr>
          </a:p>
          <a:p>
            <a:endParaRPr lang="en-US" sz="1200" b="1" dirty="0">
              <a:cs typeface="Calibri"/>
            </a:endParaRPr>
          </a:p>
          <a:p>
            <a:endParaRPr lang="en-US" sz="1200" b="1" dirty="0">
              <a:cs typeface="Calibri"/>
            </a:endParaRPr>
          </a:p>
        </p:txBody>
      </p:sp>
      <p:sp>
        <p:nvSpPr>
          <p:cNvPr id="4" name="Slide Number Placeholder 3"/>
          <p:cNvSpPr>
            <a:spLocks noGrp="1"/>
          </p:cNvSpPr>
          <p:nvPr>
            <p:ph type="sldNum" sz="quarter" idx="5"/>
          </p:nvPr>
        </p:nvSpPr>
        <p:spPr/>
        <p:txBody>
          <a:bodyPr/>
          <a:lstStyle/>
          <a:p>
            <a:fld id="{EEAF41DE-BAF3-8345-972E-C7E736A767B0}" type="slidenum">
              <a:rPr lang="en-US" smtClean="0"/>
              <a:t>9</a:t>
            </a:fld>
            <a:endParaRPr lang="en-US"/>
          </a:p>
        </p:txBody>
      </p:sp>
    </p:spTree>
    <p:extLst>
      <p:ext uri="{BB962C8B-B14F-4D97-AF65-F5344CB8AC3E}">
        <p14:creationId xmlns:p14="http://schemas.microsoft.com/office/powerpoint/2010/main" val="1534949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92725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61F95-31E2-4D0A-8A66-ED212683EB72}" type="datetime1">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3709129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FFDE44-1C7E-442C-AC6F-E497F9ECB4C1}" type="datetime1">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86600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92097-E542-44B1-B732-77E08CBD9FC0}" type="datetime1">
              <a:rPr lang="en-US" smtClean="0"/>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323872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E65CE8-B865-4EFD-BFB8-94ED6566E4EF}" type="datetime1">
              <a:rPr lang="en-US" smtClean="0"/>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72209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930AE-A168-47EE-82ED-E982DCAC2010}" type="datetime1">
              <a:rPr lang="en-US" smtClean="0"/>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51233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DA0BCBB6-1AC4-4DA0-9B1A-4F3AFBDA2F00}" type="datetime1">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1680535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2107CC64-441E-4349-A19E-F4818D059308}" type="datetime1">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2492378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7C4AC-0132-4D17-991D-4211DB49DE6B}" type="datetime1">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267364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DCB04D-6DD1-4250-8C59-D47781B174C2}" type="datetime1">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113036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9F322A-95A3-9642-B077-7AFC0DF160D3}"/>
              </a:ext>
            </a:extLst>
          </p:cNvPr>
          <p:cNvSpPr>
            <a:spLocks noGrp="1"/>
          </p:cNvSpPr>
          <p:nvPr>
            <p:ph type="sldNum" sz="quarter" idx="10"/>
          </p:nvPr>
        </p:nvSpPr>
        <p:spPr/>
        <p:txBody>
          <a:bodyPr/>
          <a:lstStyle/>
          <a:p>
            <a:fld id="{0D63DF01-F109-1D42-8613-A24BF6CCAD29}" type="slidenum">
              <a:rPr lang="en-US" smtClean="0"/>
              <a:pPr/>
              <a:t>‹#›</a:t>
            </a:fld>
            <a:endParaRPr lang="en-US"/>
          </a:p>
        </p:txBody>
      </p:sp>
      <p:sp>
        <p:nvSpPr>
          <p:cNvPr id="7" name="Title 1">
            <a:extLst>
              <a:ext uri="{FF2B5EF4-FFF2-40B4-BE49-F238E27FC236}">
                <a16:creationId xmlns:a16="http://schemas.microsoft.com/office/drawing/2014/main" id="{35FCF449-8F1B-A84C-9ADC-3945AE8FF26E}"/>
              </a:ext>
            </a:extLst>
          </p:cNvPr>
          <p:cNvSpPr>
            <a:spLocks noGrp="1"/>
          </p:cNvSpPr>
          <p:nvPr>
            <p:ph type="title" hasCustomPrompt="1"/>
          </p:nvPr>
        </p:nvSpPr>
        <p:spPr>
          <a:xfrm>
            <a:off x="686277" y="689670"/>
            <a:ext cx="8675370" cy="3233102"/>
          </a:xfrm>
          <a:prstGeom prst="rect">
            <a:avLst/>
          </a:prstGeom>
        </p:spPr>
        <p:txBody>
          <a:bodyPr anchor="b"/>
          <a:lstStyle>
            <a:lvl1pPr>
              <a:defRPr sz="6600" b="0" i="0">
                <a:latin typeface="Berthold Akzidenz Grotesk Light" panose="020B0400000000000000" pitchFamily="34" charset="0"/>
              </a:defRPr>
            </a:lvl1pPr>
          </a:lstStyle>
          <a:p>
            <a:r>
              <a:rPr lang="en-US"/>
              <a:t>SECTION TITLE</a:t>
            </a:r>
          </a:p>
        </p:txBody>
      </p:sp>
      <p:sp>
        <p:nvSpPr>
          <p:cNvPr id="8" name="Text Placeholder 2">
            <a:extLst>
              <a:ext uri="{FF2B5EF4-FFF2-40B4-BE49-F238E27FC236}">
                <a16:creationId xmlns:a16="http://schemas.microsoft.com/office/drawing/2014/main" id="{BFB57BC5-3277-C34B-8B22-17582949BACB}"/>
              </a:ext>
            </a:extLst>
          </p:cNvPr>
          <p:cNvSpPr>
            <a:spLocks noGrp="1"/>
          </p:cNvSpPr>
          <p:nvPr>
            <p:ph type="body" idx="1" hasCustomPrompt="1"/>
          </p:nvPr>
        </p:nvSpPr>
        <p:spPr>
          <a:xfrm>
            <a:off x="686277" y="4089285"/>
            <a:ext cx="8675370" cy="1100550"/>
          </a:xfrm>
          <a:prstGeom prst="rect">
            <a:avLst/>
          </a:prstGeom>
        </p:spPr>
        <p:txBody>
          <a:bodyPr/>
          <a:lstStyle>
            <a:lvl1pPr marL="283464" indent="-192024">
              <a:lnSpc>
                <a:spcPct val="100000"/>
              </a:lnSpc>
              <a:spcBef>
                <a:spcPts val="1200"/>
              </a:spcBef>
              <a:buNone/>
              <a:defRPr sz="2000" b="0" i="0" spc="150" baseline="0">
                <a:solidFill>
                  <a:schemeClr val="bg1"/>
                </a:solidFill>
                <a:latin typeface="Berthold Akzidenz Grotesk Light" panose="020B0400000000000000"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719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9"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3"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4" y="678598"/>
            <a:ext cx="1391317"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descr="A group of people posing for the camera&#10;&#10;Description automatically generated">
            <a:extLst>
              <a:ext uri="{FF2B5EF4-FFF2-40B4-BE49-F238E27FC236}">
                <a16:creationId xmlns:a16="http://schemas.microsoft.com/office/drawing/2014/main" id="{0385B9A3-07A8-3D47-AC41-4AE94E0201E6}"/>
              </a:ext>
            </a:extLst>
          </p:cNvPr>
          <p:cNvPicPr>
            <a:picLocks noChangeAspect="1"/>
          </p:cNvPicPr>
          <p:nvPr userDrawn="1"/>
        </p:nvPicPr>
        <p:blipFill>
          <a:blip r:embed="rId2"/>
          <a:stretch>
            <a:fillRect/>
          </a:stretch>
        </p:blipFill>
        <p:spPr>
          <a:xfrm>
            <a:off x="215900" y="1816445"/>
            <a:ext cx="9626600" cy="3213100"/>
          </a:xfrm>
          <a:prstGeom prst="rect">
            <a:avLst/>
          </a:prstGeom>
        </p:spPr>
      </p:pic>
      <p:sp>
        <p:nvSpPr>
          <p:cNvPr id="9" name="Text Placeholder 2">
            <a:extLst>
              <a:ext uri="{FF2B5EF4-FFF2-40B4-BE49-F238E27FC236}">
                <a16:creationId xmlns:a16="http://schemas.microsoft.com/office/drawing/2014/main" id="{1148ABFC-9808-D241-8378-30BE2AB0F7E9}"/>
              </a:ext>
            </a:extLst>
          </p:cNvPr>
          <p:cNvSpPr>
            <a:spLocks noGrp="1"/>
          </p:cNvSpPr>
          <p:nvPr>
            <p:ph type="body" idx="1" hasCustomPrompt="1"/>
          </p:nvPr>
        </p:nvSpPr>
        <p:spPr>
          <a:xfrm>
            <a:off x="1085643" y="679769"/>
            <a:ext cx="1391317" cy="370970"/>
          </a:xfrm>
          <a:prstGeom prst="rect">
            <a:avLst/>
          </a:prstGeom>
        </p:spPr>
        <p:txBody>
          <a:bodyPr/>
          <a:lstStyle>
            <a:lvl1pPr marL="283464" indent="-192024" algn="ctr">
              <a:lnSpc>
                <a:spcPct val="150000"/>
              </a:lnSpc>
              <a:spcBef>
                <a:spcPts val="1200"/>
              </a:spcBef>
              <a:buNone/>
              <a:defRPr sz="1000" b="1" i="0" spc="300" baseline="0">
                <a:solidFill>
                  <a:schemeClr val="bg1"/>
                </a:solidFill>
                <a:latin typeface="Akzidenz Grotesk BE" panose="020B0500000000000000"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650099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9"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3"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4" y="678598"/>
            <a:ext cx="1391317"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F9E3C005-53AB-334C-B8F0-2F7064176114}"/>
              </a:ext>
            </a:extLst>
          </p:cNvPr>
          <p:cNvSpPr>
            <a:spLocks noGrp="1"/>
          </p:cNvSpPr>
          <p:nvPr>
            <p:ph type="body" idx="1" hasCustomPrompt="1"/>
          </p:nvPr>
        </p:nvSpPr>
        <p:spPr>
          <a:xfrm>
            <a:off x="1085643" y="679769"/>
            <a:ext cx="1391317" cy="370970"/>
          </a:xfrm>
          <a:prstGeom prst="rect">
            <a:avLst/>
          </a:prstGeom>
        </p:spPr>
        <p:txBody>
          <a:bodyPr/>
          <a:lstStyle>
            <a:lvl1pPr marL="283464" indent="-192024" algn="ctr">
              <a:lnSpc>
                <a:spcPct val="150000"/>
              </a:lnSpc>
              <a:spcBef>
                <a:spcPts val="1200"/>
              </a:spcBef>
              <a:buNone/>
              <a:defRPr sz="1000" b="1" i="0" spc="300" baseline="0">
                <a:solidFill>
                  <a:schemeClr val="bg1"/>
                </a:solidFill>
                <a:latin typeface="Akzidenz Grotesk BE" panose="020B0500000000000000"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113434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9" y="1131615"/>
            <a:ext cx="8575433"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3" y="7203866"/>
            <a:ext cx="469093" cy="413808"/>
          </a:xfrm>
          <a:prstGeom prst="rect">
            <a:avLst/>
          </a:prstGeom>
        </p:spPr>
        <p:txBody>
          <a:bodyPr/>
          <a:lstStyle>
            <a:lvl1pPr>
              <a:defRPr sz="1000" baseline="0">
                <a:solidFill>
                  <a:schemeClr val="accent3"/>
                </a:solidFill>
                <a:latin typeface="Berthold Akzidenz Grotesk Light" panose="020B0400000000000000" pitchFamily="34" charset="0"/>
              </a:defRPr>
            </a:lvl1pPr>
          </a:lstStyle>
          <a:p>
            <a:fld id="{0D63DF01-F109-1D42-8613-A24BF6CCAD29}" type="slidenum">
              <a:rPr lang="en-US" smtClean="0"/>
              <a:pPr/>
              <a:t>‹#›</a:t>
            </a:fld>
            <a:endParaRPr lang="en-US"/>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F4E1B987-B88C-2E41-B4CA-2CAF53AC1D9D}"/>
              </a:ext>
            </a:extLst>
          </p:cNvPr>
          <p:cNvSpPr/>
          <p:nvPr userDrawn="1"/>
        </p:nvSpPr>
        <p:spPr>
          <a:xfrm>
            <a:off x="1085644" y="678598"/>
            <a:ext cx="1391317"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0E79EA4F-1C20-E040-A31B-269022C554F2}"/>
              </a:ext>
            </a:extLst>
          </p:cNvPr>
          <p:cNvSpPr>
            <a:spLocks noGrp="1"/>
          </p:cNvSpPr>
          <p:nvPr>
            <p:ph type="body" idx="1" hasCustomPrompt="1"/>
          </p:nvPr>
        </p:nvSpPr>
        <p:spPr>
          <a:xfrm>
            <a:off x="1085643" y="679769"/>
            <a:ext cx="1391317" cy="370970"/>
          </a:xfrm>
          <a:prstGeom prst="rect">
            <a:avLst/>
          </a:prstGeom>
        </p:spPr>
        <p:txBody>
          <a:bodyPr/>
          <a:lstStyle>
            <a:lvl1pPr marL="283464" indent="-192024" algn="ctr">
              <a:lnSpc>
                <a:spcPct val="150000"/>
              </a:lnSpc>
              <a:spcBef>
                <a:spcPts val="1200"/>
              </a:spcBef>
              <a:buNone/>
              <a:defRPr sz="1000" b="1" i="0" spc="300" baseline="0">
                <a:solidFill>
                  <a:schemeClr val="bg1"/>
                </a:solidFill>
                <a:latin typeface="Akzidenz Grotesk BE" panose="020B0500000000000000"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CATEGORY</a:t>
            </a:r>
          </a:p>
        </p:txBody>
      </p:sp>
    </p:spTree>
    <p:extLst>
      <p:ext uri="{BB962C8B-B14F-4D97-AF65-F5344CB8AC3E}">
        <p14:creationId xmlns:p14="http://schemas.microsoft.com/office/powerpoint/2010/main" val="94452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ORE - Gra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9" y="1131615"/>
            <a:ext cx="6560821" cy="660116"/>
          </a:xfrm>
          <a:prstGeom prst="rect">
            <a:avLst/>
          </a:prstGeom>
        </p:spPr>
        <p:txBody>
          <a:bodyPr lIns="320040" anchor="b">
            <a:normAutofit/>
          </a:bodyPr>
          <a:lstStyle>
            <a:lvl1pPr algn="l">
              <a:defRPr sz="4000" b="0" spc="250" baseline="0">
                <a:solidFill>
                  <a:schemeClr val="tx1"/>
                </a:solidFill>
                <a:latin typeface="Berthold Akzidenz Grotesk Light" panose="020B0400000000000000" pitchFamily="34" charset="0"/>
              </a:defRPr>
            </a:lvl1pPr>
          </a:lstStyle>
          <a:p>
            <a:r>
              <a:rPr lang="en-US"/>
              <a:t>TITLE</a:t>
            </a:r>
          </a:p>
        </p:txBody>
      </p:sp>
      <p:sp>
        <p:nvSpPr>
          <p:cNvPr id="6" name="Slide Number Placeholder 5"/>
          <p:cNvSpPr>
            <a:spLocks noGrp="1"/>
          </p:cNvSpPr>
          <p:nvPr>
            <p:ph type="sldNum" sz="quarter" idx="12"/>
          </p:nvPr>
        </p:nvSpPr>
        <p:spPr>
          <a:xfrm>
            <a:off x="9329813" y="7203866"/>
            <a:ext cx="469093" cy="413808"/>
          </a:xfrm>
          <a:prstGeom prst="rect">
            <a:avLst/>
          </a:prstGeom>
        </p:spPr>
        <p:txBody>
          <a:bodyPr/>
          <a:lstStyle>
            <a:lvl1pPr>
              <a:defRPr sz="1000" baseline="0">
                <a:solidFill>
                  <a:schemeClr val="accent3"/>
                </a:solidFill>
                <a:latin typeface="Berthold Akzidenz Grotesk Light" panose="020B0400000000000000" pitchFamily="34" charset="0"/>
              </a:defRPr>
            </a:lvl1pPr>
          </a:lstStyle>
          <a:p>
            <a:fld id="{0D63DF01-F109-1D42-8613-A24BF6CCAD29}" type="slidenum">
              <a:rPr lang="en-US" smtClean="0"/>
              <a:pPr/>
              <a:t>‹#›</a:t>
            </a:fld>
            <a:endParaRPr lang="en-US"/>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00EE557-AC1F-DA46-A1C5-04D21508DBB2}"/>
              </a:ext>
            </a:extLst>
          </p:cNvPr>
          <p:cNvPicPr>
            <a:picLocks noChangeAspect="1"/>
          </p:cNvPicPr>
          <p:nvPr userDrawn="1"/>
        </p:nvPicPr>
        <p:blipFill>
          <a:blip r:embed="rId3"/>
          <a:stretch>
            <a:fillRect/>
          </a:stretch>
        </p:blipFill>
        <p:spPr>
          <a:xfrm>
            <a:off x="7526955" y="659426"/>
            <a:ext cx="1705750" cy="766419"/>
          </a:xfrm>
          <a:prstGeom prst="rect">
            <a:avLst/>
          </a:prstGeom>
        </p:spPr>
      </p:pic>
      <p:sp>
        <p:nvSpPr>
          <p:cNvPr id="9" name="Rectangle 8">
            <a:extLst>
              <a:ext uri="{FF2B5EF4-FFF2-40B4-BE49-F238E27FC236}">
                <a16:creationId xmlns:a16="http://schemas.microsoft.com/office/drawing/2014/main" id="{63CFC8D9-B4C1-2744-B18B-F221482F03AB}"/>
              </a:ext>
            </a:extLst>
          </p:cNvPr>
          <p:cNvSpPr/>
          <p:nvPr userDrawn="1"/>
        </p:nvSpPr>
        <p:spPr>
          <a:xfrm>
            <a:off x="1085644" y="678598"/>
            <a:ext cx="2062779" cy="37214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D4F5872F-6527-B44F-8104-758A3AF9D04A}"/>
              </a:ext>
            </a:extLst>
          </p:cNvPr>
          <p:cNvSpPr>
            <a:spLocks noGrp="1"/>
          </p:cNvSpPr>
          <p:nvPr>
            <p:ph type="body" idx="1" hasCustomPrompt="1"/>
          </p:nvPr>
        </p:nvSpPr>
        <p:spPr>
          <a:xfrm>
            <a:off x="1085643" y="679769"/>
            <a:ext cx="2062779" cy="370970"/>
          </a:xfrm>
          <a:prstGeom prst="rect">
            <a:avLst/>
          </a:prstGeom>
        </p:spPr>
        <p:txBody>
          <a:bodyPr/>
          <a:lstStyle>
            <a:lvl1pPr marL="283464" indent="-192024" algn="ctr">
              <a:lnSpc>
                <a:spcPct val="150000"/>
              </a:lnSpc>
              <a:spcBef>
                <a:spcPts val="1200"/>
              </a:spcBef>
              <a:buNone/>
              <a:defRPr sz="1000" b="1" i="0" spc="300" baseline="0">
                <a:solidFill>
                  <a:schemeClr val="bg1"/>
                </a:solidFill>
                <a:latin typeface="Akzidenz Grotesk BE" panose="020B0500000000000000" pitchFamily="34" charset="0"/>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PROGRAM: SCORE</a:t>
            </a:r>
          </a:p>
        </p:txBody>
      </p:sp>
    </p:spTree>
    <p:extLst>
      <p:ext uri="{BB962C8B-B14F-4D97-AF65-F5344CB8AC3E}">
        <p14:creationId xmlns:p14="http://schemas.microsoft.com/office/powerpoint/2010/main" val="15427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9" y="5181108"/>
            <a:ext cx="8575433" cy="972557"/>
          </a:xfrm>
          <a:prstGeom prst="rect">
            <a:avLst/>
          </a:prstGeom>
        </p:spPr>
        <p:txBody>
          <a:bodyPr lIns="320040" anchor="b">
            <a:normAutofit/>
          </a:bodyPr>
          <a:lstStyle>
            <a:lvl1pPr algn="l">
              <a:defRPr lang="en-US" sz="1400" baseline="0" smtClean="0">
                <a:effectLst/>
              </a:defRPr>
            </a:lvl1pPr>
          </a:lstStyle>
          <a:p>
            <a:r>
              <a:rPr lang="en-US">
                <a:solidFill>
                  <a:srgbClr val="FFFFFF"/>
                </a:solidFill>
                <a:effectLst/>
                <a:latin typeface="Berthold Akzidenz Grotesk" panose="020B0500000000000000" pitchFamily="34" charset="0"/>
              </a:rPr>
              <a:t>We would like to thank all customers, associates and partners for their support in enabling </a:t>
            </a:r>
            <a:r>
              <a:rPr lang="en-US" err="1">
                <a:solidFill>
                  <a:srgbClr val="FFFFFF"/>
                </a:solidFill>
                <a:effectLst/>
                <a:latin typeface="Berthold Akzidenz Grotesk" panose="020B0500000000000000" pitchFamily="34" charset="0"/>
              </a:rPr>
              <a:t>Metrolink</a:t>
            </a:r>
            <a:r>
              <a:rPr lang="en-US">
                <a:solidFill>
                  <a:srgbClr val="FFFFFF"/>
                </a:solidFill>
                <a:effectLst/>
                <a:latin typeface="Berthold Akzidenz Grotesk" panose="020B0500000000000000" pitchFamily="34" charset="0"/>
              </a:rPr>
              <a:t> to serve the community. In addition, we are hugely grateful to all participants for their time, insight and willingness to challenge views.</a:t>
            </a:r>
          </a:p>
        </p:txBody>
      </p:sp>
      <p:sp>
        <p:nvSpPr>
          <p:cNvPr id="11" name="Rectangle 10">
            <a:extLst>
              <a:ext uri="{FF2B5EF4-FFF2-40B4-BE49-F238E27FC236}">
                <a16:creationId xmlns:a16="http://schemas.microsoft.com/office/drawing/2014/main" id="{CEB748FD-9FA2-B040-BB8B-A23A6D17A18F}"/>
              </a:ext>
            </a:extLst>
          </p:cNvPr>
          <p:cNvSpPr/>
          <p:nvPr userDrawn="1"/>
        </p:nvSpPr>
        <p:spPr>
          <a:xfrm>
            <a:off x="322585" y="2085611"/>
            <a:ext cx="9630076" cy="3203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169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p>
        </p:txBody>
      </p:sp>
      <p:sp>
        <p:nvSpPr>
          <p:cNvPr id="4" name="Date Placeholder 3"/>
          <p:cNvSpPr>
            <a:spLocks noGrp="1"/>
          </p:cNvSpPr>
          <p:nvPr>
            <p:ph type="dt" sz="half" idx="10"/>
          </p:nvPr>
        </p:nvSpPr>
        <p:spPr/>
        <p:txBody>
          <a:bodyPr/>
          <a:lstStyle/>
          <a:p>
            <a:fld id="{7F411165-51F9-4BCA-B1C8-CD36C03F7B5C}" type="datetime1">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370868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4545AC-91B3-486A-AD40-7A6D2C4E55E9}" type="datetime1">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7C6B8-5952-8B4F-B214-675218003A2A}" type="slidenum">
              <a:rPr lang="en-US" smtClean="0"/>
              <a:t>‹#›</a:t>
            </a:fld>
            <a:endParaRPr lang="en-US"/>
          </a:p>
        </p:txBody>
      </p:sp>
    </p:spTree>
    <p:extLst>
      <p:ext uri="{BB962C8B-B14F-4D97-AF65-F5344CB8AC3E}">
        <p14:creationId xmlns:p14="http://schemas.microsoft.com/office/powerpoint/2010/main" val="2661973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BE2FB26-383A-4842-A19C-B7BDF3B38F00}"/>
              </a:ext>
            </a:extLst>
          </p:cNvPr>
          <p:cNvSpPr>
            <a:spLocks noGrp="1"/>
          </p:cNvSpPr>
          <p:nvPr>
            <p:ph type="sldNum" sz="quarter" idx="4"/>
          </p:nvPr>
        </p:nvSpPr>
        <p:spPr>
          <a:xfrm>
            <a:off x="9329813" y="7203866"/>
            <a:ext cx="469093" cy="413808"/>
          </a:xfrm>
          <a:prstGeom prst="rect">
            <a:avLst/>
          </a:prstGeom>
        </p:spPr>
        <p:txBody>
          <a:bodyPr/>
          <a:lstStyle>
            <a:lvl1pPr>
              <a:defRPr sz="1000" baseline="0">
                <a:solidFill>
                  <a:schemeClr val="bg1"/>
                </a:solidFill>
                <a:latin typeface="Berthold Akzidenz Grotesk Light" panose="020B0400000000000000" pitchFamily="34" charset="0"/>
              </a:defRPr>
            </a:lvl1pPr>
          </a:lstStyle>
          <a:p>
            <a:fld id="{0D63DF01-F109-1D42-8613-A24BF6CCAD29}" type="slidenum">
              <a:rPr lang="en-US" smtClean="0"/>
              <a:pPr/>
              <a:t>‹#›</a:t>
            </a:fld>
            <a:endParaRPr lang="en-US"/>
          </a:p>
        </p:txBody>
      </p:sp>
    </p:spTree>
    <p:extLst>
      <p:ext uri="{BB962C8B-B14F-4D97-AF65-F5344CB8AC3E}">
        <p14:creationId xmlns:p14="http://schemas.microsoft.com/office/powerpoint/2010/main" val="3873586784"/>
      </p:ext>
    </p:extLst>
  </p:cSld>
  <p:clrMap bg1="lt1" tx1="dk1" bg2="lt2" tx2="dk2" accent1="accent1" accent2="accent2" accent3="accent3" accent4="accent4" accent5="accent5" accent6="accent6" hlink="hlink" folHlink="folHlink"/>
  <p:sldLayoutIdLst>
    <p:sldLayoutId id="2147483741" r:id="rId1"/>
    <p:sldLayoutId id="2147483744" r:id="rId2"/>
    <p:sldLayoutId id="2147483742" r:id="rId3"/>
    <p:sldLayoutId id="2147483739" r:id="rId4"/>
    <p:sldLayoutId id="2147483738" r:id="rId5"/>
    <p:sldLayoutId id="2147483743" r:id="rId6"/>
    <p:sldLayoutId id="2147483740" r:id="rId7"/>
  </p:sldLayoutIdLst>
  <p:hf hdr="0" ftr="0" dt="0"/>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7D40E72A-1121-4631-8511-C4A6C608FB0F}" type="datetime1">
              <a:rPr lang="en-US" smtClean="0"/>
              <a:t>5/9/2019</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A0B7C6B8-5952-8B4F-B214-675218003A2A}" type="slidenum">
              <a:rPr lang="en-US" smtClean="0"/>
              <a:t>‹#›</a:t>
            </a:fld>
            <a:endParaRPr lang="en-US"/>
          </a:p>
        </p:txBody>
      </p:sp>
    </p:spTree>
    <p:extLst>
      <p:ext uri="{BB962C8B-B14F-4D97-AF65-F5344CB8AC3E}">
        <p14:creationId xmlns:p14="http://schemas.microsoft.com/office/powerpoint/2010/main" val="276076563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metrolinktrains.com/communit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AADF8-A7F4-4534-A5E7-C077AB1843C5}"/>
              </a:ext>
            </a:extLst>
          </p:cNvPr>
          <p:cNvPicPr>
            <a:picLocks noChangeAspect="1"/>
          </p:cNvPicPr>
          <p:nvPr/>
        </p:nvPicPr>
        <p:blipFill>
          <a:blip r:embed="rId3"/>
          <a:stretch>
            <a:fillRect/>
          </a:stretch>
        </p:blipFill>
        <p:spPr>
          <a:xfrm>
            <a:off x="0" y="0"/>
            <a:ext cx="10058400" cy="4287520"/>
          </a:xfrm>
          <a:prstGeom prst="rect">
            <a:avLst/>
          </a:prstGeom>
        </p:spPr>
      </p:pic>
      <p:sp>
        <p:nvSpPr>
          <p:cNvPr id="3" name="TextBox 2">
            <a:extLst>
              <a:ext uri="{FF2B5EF4-FFF2-40B4-BE49-F238E27FC236}">
                <a16:creationId xmlns:a16="http://schemas.microsoft.com/office/drawing/2014/main" id="{DB26AC6A-03F3-4E26-B404-614E0B589ECE}"/>
              </a:ext>
            </a:extLst>
          </p:cNvPr>
          <p:cNvSpPr txBox="1"/>
          <p:nvPr/>
        </p:nvSpPr>
        <p:spPr>
          <a:xfrm>
            <a:off x="0" y="2902525"/>
            <a:ext cx="5841552" cy="1384995"/>
          </a:xfrm>
          <a:prstGeom prst="rect">
            <a:avLst/>
          </a:prstGeom>
          <a:solidFill>
            <a:schemeClr val="bg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Berthold Akzidenz Grotesk Light"/>
                <a:cs typeface="Calibri"/>
              </a:rPr>
              <a:t>CMF Community Meeting</a:t>
            </a:r>
          </a:p>
          <a:p>
            <a:pPr algn="ctr"/>
            <a:r>
              <a:rPr lang="en-US" sz="2800" dirty="0">
                <a:latin typeface="Berthold Akzidenz Grotesk Light"/>
                <a:cs typeface="Calibri"/>
              </a:rPr>
              <a:t>30-Day Follow-Up </a:t>
            </a:r>
          </a:p>
          <a:p>
            <a:pPr algn="ctr"/>
            <a:r>
              <a:rPr lang="en-US" sz="2800" dirty="0">
                <a:latin typeface="Berthold Akzidenz Grotesk Light"/>
                <a:cs typeface="Calibri"/>
              </a:rPr>
              <a:t>May 9, 2019</a:t>
            </a:r>
          </a:p>
        </p:txBody>
      </p:sp>
    </p:spTree>
    <p:extLst>
      <p:ext uri="{BB962C8B-B14F-4D97-AF65-F5344CB8AC3E}">
        <p14:creationId xmlns:p14="http://schemas.microsoft.com/office/powerpoint/2010/main" val="2254998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A967-92E0-4E54-A638-35B922F397A0}"/>
              </a:ext>
            </a:extLst>
          </p:cNvPr>
          <p:cNvSpPr>
            <a:spLocks noGrp="1"/>
          </p:cNvSpPr>
          <p:nvPr>
            <p:ph type="ctrTitle"/>
          </p:nvPr>
        </p:nvSpPr>
        <p:spPr/>
        <p:txBody>
          <a:bodyPr/>
          <a:lstStyle/>
          <a:p>
            <a:r>
              <a:rPr lang="en-US" dirty="0">
                <a:latin typeface="Berthold Akzidenz Grotesk Light"/>
              </a:rPr>
              <a:t>Action Plan Timeline</a:t>
            </a:r>
            <a:endParaRPr lang="en-US" dirty="0"/>
          </a:p>
        </p:txBody>
      </p:sp>
      <p:sp>
        <p:nvSpPr>
          <p:cNvPr id="3" name="Slide Number Placeholder 2">
            <a:extLst>
              <a:ext uri="{FF2B5EF4-FFF2-40B4-BE49-F238E27FC236}">
                <a16:creationId xmlns:a16="http://schemas.microsoft.com/office/drawing/2014/main" id="{BACF4AC5-6309-4022-8FA2-4986591EB296}"/>
              </a:ext>
            </a:extLst>
          </p:cNvPr>
          <p:cNvSpPr>
            <a:spLocks noGrp="1"/>
          </p:cNvSpPr>
          <p:nvPr>
            <p:ph type="sldNum" sz="quarter" idx="12"/>
          </p:nvPr>
        </p:nvSpPr>
        <p:spPr/>
        <p:txBody>
          <a:bodyPr/>
          <a:lstStyle/>
          <a:p>
            <a:fld id="{0D63DF01-F109-1D42-8613-A24BF6CCAD29}" type="slidenum">
              <a:rPr lang="en-US" smtClean="0"/>
              <a:pPr/>
              <a:t>10</a:t>
            </a:fld>
            <a:endParaRPr lang="en-US"/>
          </a:p>
        </p:txBody>
      </p:sp>
      <p:sp>
        <p:nvSpPr>
          <p:cNvPr id="4" name="Text Placeholder 3">
            <a:extLst>
              <a:ext uri="{FF2B5EF4-FFF2-40B4-BE49-F238E27FC236}">
                <a16:creationId xmlns:a16="http://schemas.microsoft.com/office/drawing/2014/main" id="{FCC10ED0-CF2B-48BA-AB8E-4BCD90E4633B}"/>
              </a:ext>
            </a:extLst>
          </p:cNvPr>
          <p:cNvSpPr>
            <a:spLocks noGrp="1"/>
          </p:cNvSpPr>
          <p:nvPr>
            <p:ph type="body" idx="1"/>
          </p:nvPr>
        </p:nvSpPr>
        <p:spPr>
          <a:xfrm>
            <a:off x="887823" y="694980"/>
            <a:ext cx="1665221" cy="401390"/>
          </a:xfrm>
        </p:spPr>
        <p:txBody>
          <a:bodyPr anchor="t"/>
          <a:lstStyle/>
          <a:p>
            <a:pPr marL="283210" indent="-191770"/>
            <a:endParaRPr lang="en-US" dirty="0"/>
          </a:p>
        </p:txBody>
      </p:sp>
      <p:sp>
        <p:nvSpPr>
          <p:cNvPr id="5" name="TextBox 4">
            <a:extLst>
              <a:ext uri="{FF2B5EF4-FFF2-40B4-BE49-F238E27FC236}">
                <a16:creationId xmlns:a16="http://schemas.microsoft.com/office/drawing/2014/main" id="{89FAAC8C-8C14-4812-8934-11E1C567D445}"/>
              </a:ext>
            </a:extLst>
          </p:cNvPr>
          <p:cNvSpPr txBox="1"/>
          <p:nvPr/>
        </p:nvSpPr>
        <p:spPr>
          <a:xfrm>
            <a:off x="988925" y="1461673"/>
            <a:ext cx="8575434" cy="4108817"/>
          </a:xfrm>
          <a:prstGeom prst="rect">
            <a:avLst/>
          </a:prstGeom>
          <a:noFill/>
        </p:spPr>
        <p:txBody>
          <a:bodyPr wrap="square" rtlCol="0" anchor="t">
            <a:spAutoFit/>
          </a:bodyPr>
          <a:lstStyle/>
          <a:p>
            <a:pPr>
              <a:lnSpc>
                <a:spcPct val="250000"/>
              </a:lnSpc>
            </a:pPr>
            <a:r>
              <a:rPr lang="en-US" sz="3600" dirty="0">
                <a:latin typeface="Berthold Akzidenz Grotesk Light" panose="020B0400000000000000"/>
              </a:rPr>
              <a:t>Short Term		0 – 6 months </a:t>
            </a:r>
          </a:p>
          <a:p>
            <a:pPr>
              <a:lnSpc>
                <a:spcPct val="250000"/>
              </a:lnSpc>
            </a:pPr>
            <a:r>
              <a:rPr lang="en-US" sz="3600" dirty="0">
                <a:latin typeface="Berthold Akzidenz Grotesk Light" panose="020B0400000000000000"/>
              </a:rPr>
              <a:t>Medium Term		6 </a:t>
            </a:r>
            <a:r>
              <a:rPr lang="en-US" sz="3600" dirty="0">
                <a:latin typeface="Berthold Akzidenz Grotesk Light" panose="020B0400000000000000"/>
                <a:ea typeface="+mn-lt"/>
                <a:cs typeface="+mn-lt"/>
              </a:rPr>
              <a:t>–</a:t>
            </a:r>
            <a:r>
              <a:rPr lang="en-US" sz="3600" dirty="0">
                <a:latin typeface="Berthold Akzidenz Grotesk Light"/>
                <a:cs typeface="Calibri"/>
              </a:rPr>
              <a:t> </a:t>
            </a:r>
            <a:r>
              <a:rPr lang="en-US" sz="3600" dirty="0">
                <a:latin typeface="Berthold Akzidenz Grotesk Light" panose="020B0400000000000000"/>
              </a:rPr>
              <a:t>18 months</a:t>
            </a:r>
          </a:p>
          <a:p>
            <a:pPr>
              <a:lnSpc>
                <a:spcPct val="250000"/>
              </a:lnSpc>
            </a:pPr>
            <a:r>
              <a:rPr lang="en-US" sz="3600" dirty="0">
                <a:latin typeface="Berthold Akzidenz Grotesk Light" panose="020B0400000000000000"/>
              </a:rPr>
              <a:t>Long Term		More than 18 months</a:t>
            </a:r>
            <a:r>
              <a:rPr lang="en-US" dirty="0">
                <a:latin typeface="Berthold Akzidenz Grotesk Light" panose="020B0400000000000000"/>
              </a:rPr>
              <a:t> </a:t>
            </a:r>
          </a:p>
        </p:txBody>
      </p:sp>
    </p:spTree>
    <p:extLst>
      <p:ext uri="{BB962C8B-B14F-4D97-AF65-F5344CB8AC3E}">
        <p14:creationId xmlns:p14="http://schemas.microsoft.com/office/powerpoint/2010/main" val="15166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a:xfrm>
            <a:off x="741483" y="1050739"/>
            <a:ext cx="8935917" cy="660116"/>
          </a:xfrm>
        </p:spPr>
        <p:txBody>
          <a:bodyPr>
            <a:normAutofit/>
          </a:bodyPr>
          <a:lstStyle/>
          <a:p>
            <a:r>
              <a:rPr lang="en-US" sz="3600" dirty="0">
                <a:latin typeface="Berthold Akzidenz Grotesk Light"/>
              </a:rPr>
              <a:t>Action Plan: Short Term (0-6 months)</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11</a:t>
            </a:fld>
            <a:endParaRPr lang="en-US"/>
          </a:p>
        </p:txBody>
      </p:sp>
      <p:sp>
        <p:nvSpPr>
          <p:cNvPr id="4" name="Text Placeholder 3">
            <a:extLst>
              <a:ext uri="{FF2B5EF4-FFF2-40B4-BE49-F238E27FC236}">
                <a16:creationId xmlns:a16="http://schemas.microsoft.com/office/drawing/2014/main" id="{B6F6EC0B-A170-A143-A154-B373D173197B}"/>
              </a:ext>
            </a:extLst>
          </p:cNvPr>
          <p:cNvSpPr>
            <a:spLocks noGrp="1"/>
          </p:cNvSpPr>
          <p:nvPr>
            <p:ph type="body" idx="1"/>
          </p:nvPr>
        </p:nvSpPr>
        <p:spPr>
          <a:xfrm>
            <a:off x="979124" y="710189"/>
            <a:ext cx="1497835" cy="340550"/>
          </a:xfrm>
        </p:spPr>
        <p:txBody>
          <a:bodyPr anchor="t"/>
          <a:lstStyle/>
          <a:p>
            <a:pPr marL="283210" indent="-191770"/>
            <a:endParaRPr lang="en-US" dirty="0"/>
          </a:p>
        </p:txBody>
      </p:sp>
      <p:sp>
        <p:nvSpPr>
          <p:cNvPr id="5" name="TextBox 4">
            <a:extLst>
              <a:ext uri="{FF2B5EF4-FFF2-40B4-BE49-F238E27FC236}">
                <a16:creationId xmlns:a16="http://schemas.microsoft.com/office/drawing/2014/main" id="{423D5423-0DC1-4590-9344-A8B6D2312368}"/>
              </a:ext>
            </a:extLst>
          </p:cNvPr>
          <p:cNvSpPr txBox="1"/>
          <p:nvPr/>
        </p:nvSpPr>
        <p:spPr>
          <a:xfrm>
            <a:off x="979124" y="1380797"/>
            <a:ext cx="8819782" cy="6032421"/>
          </a:xfrm>
          <a:prstGeom prst="rect">
            <a:avLst/>
          </a:prstGeom>
          <a:noFill/>
        </p:spPr>
        <p:txBody>
          <a:bodyPr wrap="square" rtlCol="0" anchor="t">
            <a:spAutoFit/>
          </a:bodyPr>
          <a:lstStyle/>
          <a:p>
            <a:endParaRPr lang="en-US" b="1" dirty="0">
              <a:latin typeface="Berthold Akzidenz Grotesk Light" panose="020B0400000000000000"/>
            </a:endParaRPr>
          </a:p>
          <a:p>
            <a:pPr>
              <a:lnSpc>
                <a:spcPct val="200000"/>
              </a:lnSpc>
            </a:pPr>
            <a:r>
              <a:rPr lang="en-US" sz="2800" b="1" dirty="0">
                <a:latin typeface="Berthold Akzidenz Grotesk Light" panose="020B0400000000000000"/>
              </a:rPr>
              <a:t>Current Operations:</a:t>
            </a:r>
          </a:p>
          <a:p>
            <a:pPr>
              <a:lnSpc>
                <a:spcPct val="200000"/>
              </a:lnSpc>
            </a:pPr>
            <a:r>
              <a:rPr lang="en-US" sz="2800" b="1" dirty="0">
                <a:latin typeface="Berthold Akzidenz Grotesk Light" panose="020B0400000000000000"/>
              </a:rPr>
              <a:t>1. Optimize use of ground power stations to reduce idling</a:t>
            </a:r>
          </a:p>
          <a:p>
            <a:pPr>
              <a:lnSpc>
                <a:spcPct val="200000"/>
              </a:lnSpc>
            </a:pPr>
            <a:r>
              <a:rPr lang="en-US" sz="2800" b="1" dirty="0">
                <a:latin typeface="Berthold Akzidenz Grotesk Light" panose="020B0400000000000000"/>
              </a:rPr>
              <a:t>2. New installation of sound monitors  </a:t>
            </a:r>
          </a:p>
          <a:p>
            <a:pPr>
              <a:lnSpc>
                <a:spcPct val="200000"/>
              </a:lnSpc>
            </a:pPr>
            <a:r>
              <a:rPr lang="en-US" sz="2800" b="1" dirty="0">
                <a:latin typeface="Berthold Akzidenz Grotesk Light" panose="020B0400000000000000"/>
              </a:rPr>
              <a:t>3. Performance Audit Report- initiated</a:t>
            </a:r>
          </a:p>
          <a:p>
            <a:pPr>
              <a:lnSpc>
                <a:spcPct val="150000"/>
              </a:lnSpc>
            </a:pPr>
            <a:endParaRPr lang="en-US" sz="2400" b="1" dirty="0">
              <a:latin typeface="Berthold Akzidenz Grotesk Light" panose="020B0400000000000000"/>
            </a:endParaRPr>
          </a:p>
          <a:p>
            <a:pPr marL="285750" indent="-285750">
              <a:buFont typeface="Arial"/>
              <a:buChar char="•"/>
            </a:pPr>
            <a:endParaRPr lang="en-US" dirty="0">
              <a:latin typeface="Berthold Akzidenz Grotesk Light" panose="020B0400000000000000"/>
            </a:endParaRPr>
          </a:p>
          <a:p>
            <a:endParaRPr lang="en-US" dirty="0">
              <a:latin typeface="Berthold Akzidenz Grotesk Light" panose="020B0400000000000000"/>
            </a:endParaRPr>
          </a:p>
          <a:p>
            <a:r>
              <a:rPr lang="en-US" dirty="0">
                <a:latin typeface="Berthold Akzidenz Grotesk Light" panose="020B0400000000000000"/>
              </a:rPr>
              <a:t>	</a:t>
            </a:r>
            <a:endParaRPr lang="en-US" b="1" dirty="0">
              <a:latin typeface="Berthold Akzidenz Grotesk Light" panose="020B0400000000000000"/>
            </a:endParaRPr>
          </a:p>
          <a:p>
            <a:pPr lvl="0"/>
            <a:endParaRPr lang="en-US" dirty="0">
              <a:latin typeface="Calibri" panose="020F0502020204030204"/>
              <a:cs typeface="Calibri" panose="020F0502020204030204"/>
            </a:endParaRPr>
          </a:p>
          <a:p>
            <a:pPr lvl="0"/>
            <a:endParaRPr lang="en-US" dirty="0">
              <a:latin typeface="Berthold Akzidenz Grotesk Light" panose="020B0400000000000000"/>
            </a:endParaRPr>
          </a:p>
          <a:p>
            <a:pPr lvl="0"/>
            <a:endParaRPr lang="en-US" dirty="0">
              <a:latin typeface="Berthold Akzidenz Grotesk Light" panose="020B0400000000000000"/>
            </a:endParaRPr>
          </a:p>
        </p:txBody>
      </p:sp>
    </p:spTree>
    <p:extLst>
      <p:ext uri="{BB962C8B-B14F-4D97-AF65-F5344CB8AC3E}">
        <p14:creationId xmlns:p14="http://schemas.microsoft.com/office/powerpoint/2010/main" val="3268998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a:xfrm>
            <a:off x="741483" y="1050739"/>
            <a:ext cx="8575433" cy="660116"/>
          </a:xfrm>
        </p:spPr>
        <p:txBody>
          <a:bodyPr>
            <a:normAutofit/>
          </a:bodyPr>
          <a:lstStyle/>
          <a:p>
            <a:r>
              <a:rPr lang="en-US" sz="3200" dirty="0">
                <a:latin typeface="Berthold Akzidenz Grotesk Light"/>
              </a:rPr>
              <a:t>Action Plan: Short Term (0-6 months)</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12</a:t>
            </a:fld>
            <a:endParaRPr lang="en-US"/>
          </a:p>
        </p:txBody>
      </p:sp>
      <p:sp>
        <p:nvSpPr>
          <p:cNvPr id="4" name="Text Placeholder 3">
            <a:extLst>
              <a:ext uri="{FF2B5EF4-FFF2-40B4-BE49-F238E27FC236}">
                <a16:creationId xmlns:a16="http://schemas.microsoft.com/office/drawing/2014/main" id="{B6F6EC0B-A170-A143-A154-B373D173197B}"/>
              </a:ext>
            </a:extLst>
          </p:cNvPr>
          <p:cNvSpPr>
            <a:spLocks noGrp="1"/>
          </p:cNvSpPr>
          <p:nvPr>
            <p:ph type="body" idx="1"/>
          </p:nvPr>
        </p:nvSpPr>
        <p:spPr>
          <a:xfrm>
            <a:off x="979124" y="710189"/>
            <a:ext cx="1497835" cy="340550"/>
          </a:xfrm>
        </p:spPr>
        <p:txBody>
          <a:bodyPr anchor="t"/>
          <a:lstStyle/>
          <a:p>
            <a:pPr marL="283210" indent="-191770"/>
            <a:endParaRPr lang="en-US" dirty="0"/>
          </a:p>
        </p:txBody>
      </p:sp>
      <p:sp>
        <p:nvSpPr>
          <p:cNvPr id="5" name="TextBox 4">
            <a:extLst>
              <a:ext uri="{FF2B5EF4-FFF2-40B4-BE49-F238E27FC236}">
                <a16:creationId xmlns:a16="http://schemas.microsoft.com/office/drawing/2014/main" id="{423D5423-0DC1-4590-9344-A8B6D2312368}"/>
              </a:ext>
            </a:extLst>
          </p:cNvPr>
          <p:cNvSpPr txBox="1"/>
          <p:nvPr/>
        </p:nvSpPr>
        <p:spPr>
          <a:xfrm>
            <a:off x="741483" y="1574249"/>
            <a:ext cx="8957657" cy="6555641"/>
          </a:xfrm>
          <a:prstGeom prst="rect">
            <a:avLst/>
          </a:prstGeom>
          <a:noFill/>
        </p:spPr>
        <p:txBody>
          <a:bodyPr wrap="square" rtlCol="0" anchor="t">
            <a:spAutoFit/>
          </a:bodyPr>
          <a:lstStyle/>
          <a:p>
            <a:pPr>
              <a:lnSpc>
                <a:spcPct val="150000"/>
              </a:lnSpc>
            </a:pPr>
            <a:r>
              <a:rPr lang="en-US" sz="2800" b="1" dirty="0">
                <a:latin typeface="Berthold Akzidenz Grotesk Light" panose="020B0400000000000000"/>
              </a:rPr>
              <a:t>4. Noise Monitoring </a:t>
            </a:r>
            <a:endParaRPr lang="en-US" sz="2800" dirty="0">
              <a:latin typeface="Berthold Akzidenz Grotesk Light"/>
              <a:cs typeface="Calibri" panose="020F0502020204030204"/>
            </a:endParaRPr>
          </a:p>
          <a:p>
            <a:pPr marL="457200" lvl="0" indent="-457200">
              <a:lnSpc>
                <a:spcPct val="150000"/>
              </a:lnSpc>
              <a:buFont typeface="Arial" panose="020B0604020202020204" pitchFamily="34" charset="0"/>
              <a:buChar char="•"/>
            </a:pPr>
            <a:r>
              <a:rPr lang="en-US" sz="2800" dirty="0">
                <a:latin typeface="Berthold Akzidenz Grotesk Light" panose="020B0400000000000000"/>
              </a:rPr>
              <a:t>LA METRO New Noise Study</a:t>
            </a:r>
          </a:p>
          <a:p>
            <a:pPr marL="457200" lvl="0" indent="-457200">
              <a:lnSpc>
                <a:spcPct val="150000"/>
              </a:lnSpc>
              <a:buFont typeface="Arial" panose="020B0604020202020204" pitchFamily="34" charset="0"/>
              <a:buChar char="•"/>
            </a:pPr>
            <a:r>
              <a:rPr lang="en-US" sz="2800" dirty="0">
                <a:latin typeface="Berthold Akzidenz Grotesk Light" panose="020B0400000000000000"/>
              </a:rPr>
              <a:t>Explore and implement mitigations</a:t>
            </a:r>
          </a:p>
          <a:p>
            <a:pPr lvl="0">
              <a:lnSpc>
                <a:spcPct val="150000"/>
              </a:lnSpc>
            </a:pPr>
            <a:r>
              <a:rPr lang="en-US" sz="2800" b="1" dirty="0">
                <a:latin typeface="Berthold Akzidenz Grotesk Light" panose="020B0400000000000000"/>
              </a:rPr>
              <a:t>5. Expediting Tier 4 Locomotives into Service </a:t>
            </a:r>
          </a:p>
          <a:p>
            <a:pPr marL="457200" indent="-457200">
              <a:lnSpc>
                <a:spcPct val="150000"/>
              </a:lnSpc>
              <a:buFont typeface="Arial" panose="020B0604020202020204" pitchFamily="34" charset="0"/>
              <a:buChar char="•"/>
            </a:pPr>
            <a:r>
              <a:rPr lang="en-US" sz="2800" dirty="0">
                <a:latin typeface="Berthold Akzidenz Grotesk Light" panose="020B0400000000000000"/>
              </a:rPr>
              <a:t>Currently 23 Tier 4 locomotives on SCRRA property       (15 are in service/8 remain being prepared for service)</a:t>
            </a:r>
          </a:p>
          <a:p>
            <a:pPr marL="457200" indent="-457200">
              <a:lnSpc>
                <a:spcPct val="150000"/>
              </a:lnSpc>
              <a:buFont typeface="Arial" panose="020B0604020202020204" pitchFamily="34" charset="0"/>
              <a:buChar char="•"/>
            </a:pPr>
            <a:r>
              <a:rPr lang="en-US" sz="2800" dirty="0">
                <a:solidFill>
                  <a:srgbClr val="000000"/>
                </a:solidFill>
                <a:latin typeface="Berthold Akzidenz Grotesk Light" panose="020B0400000000000000"/>
              </a:rPr>
              <a:t>Deploy the remaining 8 Tier 4 locomotives </a:t>
            </a:r>
          </a:p>
          <a:p>
            <a:pPr lvl="1"/>
            <a:endParaRPr lang="en-US" dirty="0">
              <a:solidFill>
                <a:srgbClr val="000000"/>
              </a:solidFill>
              <a:latin typeface="Berthold Akzidenz Grotesk Light" panose="020B0400000000000000"/>
            </a:endParaRPr>
          </a:p>
          <a:p>
            <a:pPr marL="285750" indent="-285750">
              <a:buFont typeface="Arial"/>
              <a:buChar char="•"/>
            </a:pPr>
            <a:endParaRPr lang="en-US" dirty="0">
              <a:latin typeface="Berthold Akzidenz Grotesk Light" panose="020B0400000000000000"/>
            </a:endParaRPr>
          </a:p>
          <a:p>
            <a:endParaRPr lang="en-US" dirty="0">
              <a:latin typeface="Berthold Akzidenz Grotesk Light" panose="020B0400000000000000"/>
            </a:endParaRPr>
          </a:p>
          <a:p>
            <a:r>
              <a:rPr lang="en-US" dirty="0">
                <a:latin typeface="Berthold Akzidenz Grotesk Light" panose="020B0400000000000000"/>
              </a:rPr>
              <a:t>	</a:t>
            </a:r>
            <a:endParaRPr lang="en-US" b="1" dirty="0">
              <a:latin typeface="Berthold Akzidenz Grotesk Light" panose="020B0400000000000000"/>
            </a:endParaRPr>
          </a:p>
          <a:p>
            <a:pPr lvl="0"/>
            <a:endParaRPr lang="en-US" dirty="0">
              <a:latin typeface="Calibri" panose="020F0502020204030204"/>
              <a:cs typeface="Calibri" panose="020F0502020204030204"/>
            </a:endParaRPr>
          </a:p>
          <a:p>
            <a:pPr lvl="0"/>
            <a:endParaRPr lang="en-US" dirty="0">
              <a:latin typeface="Berthold Akzidenz Grotesk Light" panose="020B0400000000000000"/>
            </a:endParaRPr>
          </a:p>
          <a:p>
            <a:pPr lvl="0"/>
            <a:endParaRPr lang="en-US" dirty="0">
              <a:latin typeface="Berthold Akzidenz Grotesk Light" panose="020B0400000000000000"/>
            </a:endParaRPr>
          </a:p>
        </p:txBody>
      </p:sp>
    </p:spTree>
    <p:extLst>
      <p:ext uri="{BB962C8B-B14F-4D97-AF65-F5344CB8AC3E}">
        <p14:creationId xmlns:p14="http://schemas.microsoft.com/office/powerpoint/2010/main" val="1182191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a:xfrm>
            <a:off x="754379" y="1131615"/>
            <a:ext cx="8910321" cy="660116"/>
          </a:xfrm>
        </p:spPr>
        <p:txBody>
          <a:bodyPr>
            <a:normAutofit/>
          </a:bodyPr>
          <a:lstStyle/>
          <a:p>
            <a:r>
              <a:rPr lang="en-US" sz="3100" dirty="0">
                <a:latin typeface="Berthold Akzidenz Grotesk Light"/>
              </a:rPr>
              <a:t>Action Plan: Medium Term (6-18 months)</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13</a:t>
            </a:fld>
            <a:endParaRPr lang="en-US"/>
          </a:p>
        </p:txBody>
      </p:sp>
      <p:sp>
        <p:nvSpPr>
          <p:cNvPr id="4" name="Text Placeholder 3">
            <a:extLst>
              <a:ext uri="{FF2B5EF4-FFF2-40B4-BE49-F238E27FC236}">
                <a16:creationId xmlns:a16="http://schemas.microsoft.com/office/drawing/2014/main" id="{B6F6EC0B-A170-A143-A154-B373D173197B}"/>
              </a:ext>
            </a:extLst>
          </p:cNvPr>
          <p:cNvSpPr>
            <a:spLocks noGrp="1"/>
          </p:cNvSpPr>
          <p:nvPr>
            <p:ph type="body" idx="1"/>
          </p:nvPr>
        </p:nvSpPr>
        <p:spPr>
          <a:xfrm>
            <a:off x="933474" y="694979"/>
            <a:ext cx="1604354" cy="386180"/>
          </a:xfrm>
        </p:spPr>
        <p:txBody>
          <a:bodyPr anchor="t"/>
          <a:lstStyle/>
          <a:p>
            <a:pPr marL="283210" indent="-191770"/>
            <a:endParaRPr lang="en-US" dirty="0"/>
          </a:p>
        </p:txBody>
      </p:sp>
      <p:sp>
        <p:nvSpPr>
          <p:cNvPr id="5" name="TextBox 4">
            <a:extLst>
              <a:ext uri="{FF2B5EF4-FFF2-40B4-BE49-F238E27FC236}">
                <a16:creationId xmlns:a16="http://schemas.microsoft.com/office/drawing/2014/main" id="{72E409DB-F704-4D17-9C68-944B0D738C76}"/>
              </a:ext>
            </a:extLst>
          </p:cNvPr>
          <p:cNvSpPr txBox="1"/>
          <p:nvPr/>
        </p:nvSpPr>
        <p:spPr>
          <a:xfrm>
            <a:off x="482600" y="1461673"/>
            <a:ext cx="9575800" cy="6555640"/>
          </a:xfrm>
          <a:prstGeom prst="rect">
            <a:avLst/>
          </a:prstGeom>
          <a:noFill/>
        </p:spPr>
        <p:txBody>
          <a:bodyPr wrap="square" rtlCol="0" anchor="t">
            <a:spAutoFit/>
          </a:bodyPr>
          <a:lstStyle/>
          <a:p>
            <a:endParaRPr lang="en-US" b="1" dirty="0">
              <a:latin typeface="Berthold Akzidenz Grotesk Light" panose="020B0400000000000000"/>
            </a:endParaRPr>
          </a:p>
          <a:p>
            <a:pPr lvl="0">
              <a:lnSpc>
                <a:spcPct val="150000"/>
              </a:lnSpc>
            </a:pPr>
            <a:r>
              <a:rPr lang="en-US" sz="2800" b="1" dirty="0">
                <a:latin typeface="Berthold Akzidenz Grotesk Light" panose="020B0400000000000000"/>
              </a:rPr>
              <a:t>6. Fleet Modernization Study will include:</a:t>
            </a:r>
            <a:endParaRPr lang="en-US" sz="2800" dirty="0">
              <a:latin typeface="Berthold Akzidenz Grotesk Light" panose="020B0400000000000000"/>
              <a:cs typeface="Calibri"/>
            </a:endParaRPr>
          </a:p>
          <a:p>
            <a:pPr marL="457200" lvl="0" indent="-457200">
              <a:lnSpc>
                <a:spcPct val="150000"/>
              </a:lnSpc>
              <a:buFont typeface="Arial"/>
              <a:buChar char="•"/>
            </a:pPr>
            <a:r>
              <a:rPr lang="en-US" sz="2800" dirty="0">
                <a:latin typeface="Berthold Akzidenz Grotesk Light" panose="020B0400000000000000"/>
              </a:rPr>
              <a:t>Identification of other emission control methods</a:t>
            </a:r>
          </a:p>
          <a:p>
            <a:pPr marL="457200" lvl="0" indent="-457200">
              <a:lnSpc>
                <a:spcPct val="150000"/>
              </a:lnSpc>
              <a:buFont typeface="Arial"/>
              <a:buChar char="•"/>
            </a:pPr>
            <a:r>
              <a:rPr lang="en-US" sz="2800" dirty="0">
                <a:latin typeface="Berthold Akzidenz Grotesk Light" panose="020B0400000000000000"/>
              </a:rPr>
              <a:t>Review of battery-operated locomotives</a:t>
            </a:r>
          </a:p>
          <a:p>
            <a:pPr>
              <a:lnSpc>
                <a:spcPct val="150000"/>
              </a:lnSpc>
            </a:pPr>
            <a:r>
              <a:rPr lang="en-US" sz="2800" b="1" dirty="0">
                <a:latin typeface="Berthold Akzidenz Grotesk Light" panose="020B0400000000000000"/>
              </a:rPr>
              <a:t>7. CMF Modernization Study will include:</a:t>
            </a:r>
            <a:endParaRPr lang="en-US" sz="2800" dirty="0">
              <a:latin typeface="Berthold Akzidenz Grotesk Light" panose="020B0400000000000000"/>
            </a:endParaRPr>
          </a:p>
          <a:p>
            <a:pPr marL="457200" indent="-457200">
              <a:lnSpc>
                <a:spcPct val="150000"/>
              </a:lnSpc>
              <a:buFont typeface="Arial" panose="020B0604020202020204" pitchFamily="34" charset="0"/>
              <a:buChar char="•"/>
            </a:pPr>
            <a:r>
              <a:rPr lang="en-US" sz="2800" dirty="0">
                <a:latin typeface="Berthold Akzidenz Grotesk Light" panose="020B0400000000000000"/>
              </a:rPr>
              <a:t>Review of 30+ year old facility</a:t>
            </a:r>
          </a:p>
          <a:p>
            <a:pPr marL="457200" indent="-457200">
              <a:lnSpc>
                <a:spcPct val="150000"/>
              </a:lnSpc>
              <a:buFont typeface="Arial" panose="020B0604020202020204" pitchFamily="34" charset="0"/>
              <a:buChar char="•"/>
            </a:pPr>
            <a:r>
              <a:rPr lang="en-US" sz="2800" dirty="0">
                <a:latin typeface="Berthold Akzidenz Grotesk Light" panose="020B0400000000000000"/>
              </a:rPr>
              <a:t>Identify state-of-the-art facility operations </a:t>
            </a:r>
          </a:p>
          <a:p>
            <a:pPr marL="457200" indent="-457200">
              <a:lnSpc>
                <a:spcPct val="150000"/>
              </a:lnSpc>
              <a:buFont typeface="Arial" panose="020B0604020202020204" pitchFamily="34" charset="0"/>
              <a:buChar char="•"/>
            </a:pPr>
            <a:r>
              <a:rPr lang="en-US" sz="2800" dirty="0">
                <a:latin typeface="Berthold Akzidenz Grotesk Light" panose="020B0400000000000000"/>
              </a:rPr>
              <a:t>Integrate community input into service expansion design </a:t>
            </a:r>
          </a:p>
          <a:p>
            <a:pPr marL="457200" indent="-457200">
              <a:lnSpc>
                <a:spcPct val="150000"/>
              </a:lnSpc>
              <a:buFont typeface="Arial" panose="020B0604020202020204" pitchFamily="34" charset="0"/>
              <a:buChar char="•"/>
            </a:pPr>
            <a:endParaRPr lang="en-US" sz="2400" dirty="0">
              <a:latin typeface="Berthold Akzidenz Grotesk Light" panose="020B0400000000000000"/>
            </a:endParaRPr>
          </a:p>
          <a:p>
            <a:endParaRPr lang="en-US" dirty="0">
              <a:highlight>
                <a:srgbClr val="FFFF00"/>
              </a:highlight>
              <a:latin typeface="Berthold Akzidenz Grotesk Light" panose="020B0400000000000000"/>
            </a:endParaRPr>
          </a:p>
          <a:p>
            <a:pPr lvl="1"/>
            <a:endParaRPr lang="en-US" dirty="0">
              <a:latin typeface="Berthold Akzidenz Grotesk Light"/>
              <a:cs typeface="Calibri" panose="020F0502020204030204"/>
            </a:endParaRPr>
          </a:p>
          <a:p>
            <a:pPr marL="285750" indent="-285750">
              <a:buFont typeface="Arial" panose="020B0604020202020204" pitchFamily="34" charset="0"/>
              <a:buChar char="•"/>
            </a:pPr>
            <a:endParaRPr lang="en-US" dirty="0">
              <a:latin typeface="Berthold Akzidenz Grotesk Light" panose="020B0400000000000000"/>
            </a:endParaRPr>
          </a:p>
          <a:p>
            <a:endParaRPr lang="en-US" dirty="0">
              <a:latin typeface="Berthold Akzidenz Grotesk Light" panose="020B0400000000000000"/>
            </a:endParaRPr>
          </a:p>
        </p:txBody>
      </p:sp>
    </p:spTree>
    <p:extLst>
      <p:ext uri="{BB962C8B-B14F-4D97-AF65-F5344CB8AC3E}">
        <p14:creationId xmlns:p14="http://schemas.microsoft.com/office/powerpoint/2010/main" val="3674688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p:txBody>
          <a:bodyPr>
            <a:normAutofit/>
          </a:bodyPr>
          <a:lstStyle/>
          <a:p>
            <a:r>
              <a:rPr lang="en-US" sz="2800" dirty="0">
                <a:latin typeface="Berthold Akzidenz Grotesk Light"/>
              </a:rPr>
              <a:t>Action Plan: Medium Term (6-18 months)</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14</a:t>
            </a:fld>
            <a:endParaRPr lang="en-US"/>
          </a:p>
        </p:txBody>
      </p:sp>
      <p:sp>
        <p:nvSpPr>
          <p:cNvPr id="4" name="Text Placeholder 3">
            <a:extLst>
              <a:ext uri="{FF2B5EF4-FFF2-40B4-BE49-F238E27FC236}">
                <a16:creationId xmlns:a16="http://schemas.microsoft.com/office/drawing/2014/main" id="{B6F6EC0B-A170-A143-A154-B373D173197B}"/>
              </a:ext>
            </a:extLst>
          </p:cNvPr>
          <p:cNvSpPr>
            <a:spLocks noGrp="1"/>
          </p:cNvSpPr>
          <p:nvPr>
            <p:ph type="body" idx="1"/>
          </p:nvPr>
        </p:nvSpPr>
        <p:spPr>
          <a:xfrm>
            <a:off x="933474" y="694979"/>
            <a:ext cx="1604354" cy="386180"/>
          </a:xfrm>
        </p:spPr>
        <p:txBody>
          <a:bodyPr anchor="t"/>
          <a:lstStyle/>
          <a:p>
            <a:pPr marL="283210" indent="-191770"/>
            <a:endParaRPr lang="en-US" dirty="0"/>
          </a:p>
        </p:txBody>
      </p:sp>
      <p:sp>
        <p:nvSpPr>
          <p:cNvPr id="5" name="TextBox 4">
            <a:extLst>
              <a:ext uri="{FF2B5EF4-FFF2-40B4-BE49-F238E27FC236}">
                <a16:creationId xmlns:a16="http://schemas.microsoft.com/office/drawing/2014/main" id="{72E409DB-F704-4D17-9C68-944B0D738C76}"/>
              </a:ext>
            </a:extLst>
          </p:cNvPr>
          <p:cNvSpPr txBox="1"/>
          <p:nvPr/>
        </p:nvSpPr>
        <p:spPr>
          <a:xfrm>
            <a:off x="404480" y="1845868"/>
            <a:ext cx="9653920" cy="4647426"/>
          </a:xfrm>
          <a:prstGeom prst="rect">
            <a:avLst/>
          </a:prstGeom>
          <a:noFill/>
        </p:spPr>
        <p:txBody>
          <a:bodyPr wrap="square" rtlCol="0" anchor="t">
            <a:spAutoFit/>
          </a:bodyPr>
          <a:lstStyle/>
          <a:p>
            <a:pPr>
              <a:lnSpc>
                <a:spcPct val="200000"/>
              </a:lnSpc>
            </a:pPr>
            <a:r>
              <a:rPr lang="en-US" sz="2800" b="1" dirty="0">
                <a:latin typeface="Berthold Akzidenz Grotesk Light" panose="020B0400000000000000"/>
              </a:rPr>
              <a:t>8.  Work towards Zero-Emission Facility</a:t>
            </a:r>
          </a:p>
          <a:p>
            <a:pPr marL="457200" indent="-457200">
              <a:lnSpc>
                <a:spcPct val="200000"/>
              </a:lnSpc>
              <a:buFont typeface="Arial" panose="020B0604020202020204" pitchFamily="34" charset="0"/>
              <a:buChar char="•"/>
            </a:pPr>
            <a:r>
              <a:rPr lang="en-US" sz="2800" dirty="0">
                <a:latin typeface="Berthold Akzidenz Grotesk Light" panose="020B0400000000000000"/>
              </a:rPr>
              <a:t>Identify other emission control methods</a:t>
            </a:r>
          </a:p>
          <a:p>
            <a:pPr>
              <a:lnSpc>
                <a:spcPct val="200000"/>
              </a:lnSpc>
            </a:pPr>
            <a:r>
              <a:rPr lang="en-US" sz="2800" dirty="0">
                <a:latin typeface="Berthold Akzidenz Grotesk Light" panose="020B0400000000000000"/>
              </a:rPr>
              <a:t>9.  </a:t>
            </a:r>
            <a:r>
              <a:rPr lang="en-US" sz="2800" b="1" dirty="0">
                <a:latin typeface="Berthold Akzidenz Grotesk Light" panose="020B0400000000000000"/>
              </a:rPr>
              <a:t>Anticipate all 40 Tier 4 locomotives in service by Summer of 2020   </a:t>
            </a:r>
            <a:endParaRPr lang="en-US" sz="2800" b="1" dirty="0">
              <a:latin typeface="Berthold Akzidenz Grotesk Light"/>
              <a:cs typeface="Calibri" panose="020F0502020204030204"/>
            </a:endParaRPr>
          </a:p>
          <a:p>
            <a:endParaRPr lang="en-US" dirty="0">
              <a:highlight>
                <a:srgbClr val="FFFF00"/>
              </a:highlight>
              <a:latin typeface="Berthold Akzidenz Grotesk Light" panose="020B0400000000000000"/>
            </a:endParaRPr>
          </a:p>
          <a:p>
            <a:pPr lvl="1"/>
            <a:endParaRPr lang="en-US" dirty="0">
              <a:latin typeface="Berthold Akzidenz Grotesk Light"/>
              <a:cs typeface="Calibri" panose="020F0502020204030204"/>
            </a:endParaRPr>
          </a:p>
          <a:p>
            <a:pPr marL="285750" indent="-285750">
              <a:buFont typeface="Arial" panose="020B0604020202020204" pitchFamily="34" charset="0"/>
              <a:buChar char="•"/>
            </a:pPr>
            <a:endParaRPr lang="en-US" dirty="0">
              <a:latin typeface="Berthold Akzidenz Grotesk Light" panose="020B0400000000000000"/>
            </a:endParaRPr>
          </a:p>
          <a:p>
            <a:endParaRPr lang="en-US" dirty="0">
              <a:latin typeface="Berthold Akzidenz Grotesk Light" panose="020B0400000000000000"/>
            </a:endParaRPr>
          </a:p>
        </p:txBody>
      </p:sp>
    </p:spTree>
    <p:extLst>
      <p:ext uri="{BB962C8B-B14F-4D97-AF65-F5344CB8AC3E}">
        <p14:creationId xmlns:p14="http://schemas.microsoft.com/office/powerpoint/2010/main" val="3672733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p:txBody>
          <a:bodyPr>
            <a:noAutofit/>
          </a:bodyPr>
          <a:lstStyle/>
          <a:p>
            <a:r>
              <a:rPr lang="en-US" sz="3200" dirty="0">
                <a:latin typeface="Berthold Akzidenz Grotesk Light"/>
              </a:rPr>
              <a:t>Action Plan: Long Term (+18 months)</a:t>
            </a:r>
            <a:endParaRPr lang="en-US" sz="3200" dirty="0"/>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15</a:t>
            </a:fld>
            <a:endParaRPr lang="en-US"/>
          </a:p>
        </p:txBody>
      </p:sp>
      <p:sp>
        <p:nvSpPr>
          <p:cNvPr id="4" name="Text Placeholder 3">
            <a:extLst>
              <a:ext uri="{FF2B5EF4-FFF2-40B4-BE49-F238E27FC236}">
                <a16:creationId xmlns:a16="http://schemas.microsoft.com/office/drawing/2014/main" id="{B6F6EC0B-A170-A143-A154-B373D173197B}"/>
              </a:ext>
            </a:extLst>
          </p:cNvPr>
          <p:cNvSpPr>
            <a:spLocks noGrp="1"/>
          </p:cNvSpPr>
          <p:nvPr>
            <p:ph type="body" idx="1"/>
          </p:nvPr>
        </p:nvSpPr>
        <p:spPr>
          <a:xfrm>
            <a:off x="963907" y="679769"/>
            <a:ext cx="1528269" cy="416600"/>
          </a:xfrm>
        </p:spPr>
        <p:txBody>
          <a:bodyPr anchor="t"/>
          <a:lstStyle/>
          <a:p>
            <a:pPr marL="283210" indent="-191770"/>
            <a:endParaRPr lang="en-US" dirty="0"/>
          </a:p>
        </p:txBody>
      </p:sp>
      <p:sp>
        <p:nvSpPr>
          <p:cNvPr id="5" name="TextBox 4">
            <a:extLst>
              <a:ext uri="{FF2B5EF4-FFF2-40B4-BE49-F238E27FC236}">
                <a16:creationId xmlns:a16="http://schemas.microsoft.com/office/drawing/2014/main" id="{F3AF61AF-F959-459F-8F02-7F11EAEC74BF}"/>
              </a:ext>
            </a:extLst>
          </p:cNvPr>
          <p:cNvSpPr txBox="1"/>
          <p:nvPr/>
        </p:nvSpPr>
        <p:spPr>
          <a:xfrm>
            <a:off x="633293" y="1106215"/>
            <a:ext cx="8810013" cy="4062651"/>
          </a:xfrm>
          <a:prstGeom prst="rect">
            <a:avLst/>
          </a:prstGeom>
          <a:noFill/>
        </p:spPr>
        <p:txBody>
          <a:bodyPr wrap="square" rtlCol="0" anchor="t">
            <a:spAutoFit/>
          </a:bodyPr>
          <a:lstStyle/>
          <a:p>
            <a:r>
              <a:rPr lang="en-US" dirty="0">
                <a:latin typeface="Berthold Akzidenz Grotesk Light" panose="020B0400000000000000"/>
              </a:rPr>
              <a:t> </a:t>
            </a:r>
            <a:endParaRPr lang="en-US" dirty="0">
              <a:latin typeface="Berthold Akzidenz Grotesk Light"/>
              <a:cs typeface="Calibri" panose="020F0502020204030204"/>
            </a:endParaRPr>
          </a:p>
          <a:p>
            <a:pPr fontAlgn="base"/>
            <a:endParaRPr lang="en-US" b="1" dirty="0">
              <a:latin typeface="Berthold Akzidenz Grotesk Light" panose="020B0400000000000000"/>
            </a:endParaRPr>
          </a:p>
          <a:p>
            <a:pPr fontAlgn="base">
              <a:lnSpc>
                <a:spcPct val="200000"/>
              </a:lnSpc>
            </a:pPr>
            <a:endParaRPr lang="en-US" b="1" dirty="0">
              <a:latin typeface="Berthold Akzidenz Grotesk Light" panose="020B0400000000000000"/>
            </a:endParaRPr>
          </a:p>
          <a:p>
            <a:pPr fontAlgn="base">
              <a:lnSpc>
                <a:spcPct val="200000"/>
              </a:lnSpc>
            </a:pPr>
            <a:r>
              <a:rPr lang="en-US" sz="2800" b="1" dirty="0">
                <a:latin typeface="Berthold Akzidenz Grotesk Light" panose="020B0400000000000000"/>
              </a:rPr>
              <a:t>10. Work towards a Zero-Emissions Future</a:t>
            </a:r>
          </a:p>
          <a:p>
            <a:pPr fontAlgn="base">
              <a:lnSpc>
                <a:spcPct val="200000"/>
              </a:lnSpc>
            </a:pPr>
            <a:r>
              <a:rPr lang="en-US" sz="2800" dirty="0">
                <a:latin typeface="Berthold Akzidenz Grotesk Light" panose="020B0400000000000000"/>
              </a:rPr>
              <a:t>Pilot program- Explore Battery operated locomotives (initially used in combination with diesel electric)</a:t>
            </a:r>
          </a:p>
          <a:p>
            <a:pPr marL="285750" indent="-285750" fontAlgn="base">
              <a:buFont typeface="Arial" panose="020B0604020202020204" pitchFamily="34" charset="0"/>
              <a:buChar char="•"/>
            </a:pPr>
            <a:endParaRPr lang="en-US" dirty="0">
              <a:latin typeface="Berthold Akzidenz Grotesk Light" panose="020B0400000000000000"/>
            </a:endParaRPr>
          </a:p>
        </p:txBody>
      </p:sp>
    </p:spTree>
    <p:extLst>
      <p:ext uri="{BB962C8B-B14F-4D97-AF65-F5344CB8AC3E}">
        <p14:creationId xmlns:p14="http://schemas.microsoft.com/office/powerpoint/2010/main" val="3762892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27946C-130F-4816-8E0E-0C28DF52C384}"/>
              </a:ext>
            </a:extLst>
          </p:cNvPr>
          <p:cNvSpPr txBox="1"/>
          <p:nvPr/>
        </p:nvSpPr>
        <p:spPr>
          <a:xfrm>
            <a:off x="752925" y="865254"/>
            <a:ext cx="8713263"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erthold Akzidenz Grotesk Light"/>
                <a:cs typeface="Calibri"/>
              </a:rPr>
              <a:t> </a:t>
            </a:r>
            <a:endParaRPr lang="en-US" sz="3200" dirty="0">
              <a:latin typeface="Berthold Akzidenz Grotesk Light"/>
              <a:cs typeface="Calibri"/>
            </a:endParaRPr>
          </a:p>
          <a:p>
            <a:endParaRPr lang="en-US" sz="3200" dirty="0">
              <a:latin typeface="Berthold Akzidenz Grotesk Light"/>
              <a:cs typeface="Calibri"/>
            </a:endParaRPr>
          </a:p>
          <a:p>
            <a:pPr marL="285750" indent="-285750">
              <a:lnSpc>
                <a:spcPct val="150000"/>
              </a:lnSpc>
              <a:buFont typeface="Arial"/>
              <a:buChar char="•"/>
            </a:pPr>
            <a:r>
              <a:rPr lang="en-US" sz="3600" dirty="0">
                <a:latin typeface="Berthold Akzidenz Grotesk Light"/>
                <a:cs typeface="Calibri"/>
                <a:hlinkClick r:id="rId3">
                  <a:extLst>
                    <a:ext uri="{A12FA001-AC4F-418D-AE19-62706E023703}">
                      <ahyp:hlinkClr xmlns:ahyp="http://schemas.microsoft.com/office/drawing/2018/hyperlinkcolor" val="tx"/>
                    </a:ext>
                  </a:extLst>
                </a:hlinkClick>
              </a:rPr>
              <a:t>www.metrolinktrains.com/community</a:t>
            </a:r>
            <a:endParaRPr lang="en-US" sz="3600" dirty="0">
              <a:latin typeface="Berthold Akzidenz Grotesk Light"/>
              <a:cs typeface="Calibri"/>
            </a:endParaRPr>
          </a:p>
          <a:p>
            <a:pPr marL="285750" indent="-285750">
              <a:lnSpc>
                <a:spcPct val="150000"/>
              </a:lnSpc>
              <a:buFont typeface="Arial"/>
              <a:buChar char="•"/>
            </a:pPr>
            <a:r>
              <a:rPr lang="en-US" sz="3600" dirty="0">
                <a:latin typeface="Berthold Akzidenz Grotesk Light"/>
                <a:cs typeface="Calibri"/>
              </a:rPr>
              <a:t>communityrelations@scrra.net</a:t>
            </a:r>
          </a:p>
          <a:p>
            <a:pPr>
              <a:lnSpc>
                <a:spcPct val="150000"/>
              </a:lnSpc>
            </a:pPr>
            <a:endParaRPr lang="en-US" sz="800" dirty="0">
              <a:latin typeface="Berthold Akzidenz Grotesk Light"/>
              <a:cs typeface="Calibri"/>
            </a:endParaRPr>
          </a:p>
          <a:p>
            <a:pPr marL="285750" indent="-285750">
              <a:lnSpc>
                <a:spcPct val="150000"/>
              </a:lnSpc>
              <a:buFont typeface="Arial"/>
              <a:buChar char="•"/>
            </a:pPr>
            <a:r>
              <a:rPr lang="en-US" sz="3600" dirty="0">
                <a:latin typeface="Berthold Akzidenz Grotesk Light"/>
                <a:cs typeface="Calibri"/>
              </a:rPr>
              <a:t>Public Affairs Hotline </a:t>
            </a:r>
            <a:r>
              <a:rPr lang="en-US" sz="3600" b="1" dirty="0">
                <a:latin typeface="Berthold Akzidenz Grotesk Light"/>
                <a:cs typeface="Calibri"/>
              </a:rPr>
              <a:t>(213) 452-0400</a:t>
            </a:r>
            <a:endParaRPr lang="en-US" sz="3600" dirty="0">
              <a:latin typeface="Berthold Akzidenz Grotesk Light"/>
              <a:cs typeface="Calibri"/>
            </a:endParaRPr>
          </a:p>
          <a:p>
            <a:pPr marL="285750" indent="-285750">
              <a:lnSpc>
                <a:spcPct val="150000"/>
              </a:lnSpc>
              <a:buFont typeface="Arial"/>
              <a:buChar char="•"/>
            </a:pPr>
            <a:r>
              <a:rPr lang="en-US" sz="3600" dirty="0">
                <a:latin typeface="Berthold Akzidenz Grotesk Light"/>
                <a:cs typeface="Calibri"/>
              </a:rPr>
              <a:t>Monthly CMF updates via email</a:t>
            </a:r>
          </a:p>
          <a:p>
            <a:pPr marL="285750" indent="-285750">
              <a:lnSpc>
                <a:spcPct val="150000"/>
              </a:lnSpc>
              <a:buFont typeface="Arial,Sans-Serif"/>
              <a:buChar char="•"/>
            </a:pPr>
            <a:r>
              <a:rPr lang="en-US" sz="3600" dirty="0">
                <a:latin typeface="Berthold Akzidenz Grotesk Light"/>
                <a:cs typeface="Calibri"/>
              </a:rPr>
              <a:t>Next Community Meeting, Sept 2019</a:t>
            </a:r>
          </a:p>
          <a:p>
            <a:pPr marL="742950" lvl="1" indent="-285750">
              <a:buFont typeface="Arial,Sans-Serif"/>
              <a:buChar char="•"/>
            </a:pPr>
            <a:endParaRPr lang="en-US" dirty="0">
              <a:latin typeface="Berthold Akzidenz Grotesk Light"/>
              <a:cs typeface="Calibri"/>
            </a:endParaRPr>
          </a:p>
          <a:p>
            <a:pPr marL="285750" indent="-285750">
              <a:buFont typeface="Arial"/>
              <a:buChar char="•"/>
            </a:pPr>
            <a:endParaRPr lang="en-US" dirty="0">
              <a:latin typeface="Berthold Akzidenz Grotesk Light"/>
              <a:cs typeface="Calibri"/>
            </a:endParaRPr>
          </a:p>
        </p:txBody>
      </p:sp>
      <p:sp>
        <p:nvSpPr>
          <p:cNvPr id="2" name="Title 1">
            <a:extLst>
              <a:ext uri="{FF2B5EF4-FFF2-40B4-BE49-F238E27FC236}">
                <a16:creationId xmlns:a16="http://schemas.microsoft.com/office/drawing/2014/main" id="{CA1A25C0-87D9-4C27-AB95-1EA865DC2372}"/>
              </a:ext>
            </a:extLst>
          </p:cNvPr>
          <p:cNvSpPr>
            <a:spLocks noGrp="1"/>
          </p:cNvSpPr>
          <p:nvPr>
            <p:ph type="ctrTitle"/>
          </p:nvPr>
        </p:nvSpPr>
        <p:spPr>
          <a:xfrm>
            <a:off x="752925" y="865254"/>
            <a:ext cx="8575433" cy="660116"/>
          </a:xfrm>
        </p:spPr>
        <p:txBody>
          <a:bodyPr/>
          <a:lstStyle/>
          <a:p>
            <a:pPr algn="ctr"/>
            <a:r>
              <a:rPr lang="en-US" b="1" dirty="0">
                <a:latin typeface="Berthold Akzidenz Grotesk Light"/>
              </a:rPr>
              <a:t>How to Reach Us</a:t>
            </a:r>
            <a:endParaRPr lang="en-US" b="1" dirty="0"/>
          </a:p>
        </p:txBody>
      </p:sp>
      <p:sp>
        <p:nvSpPr>
          <p:cNvPr id="3" name="Slide Number Placeholder 2">
            <a:extLst>
              <a:ext uri="{FF2B5EF4-FFF2-40B4-BE49-F238E27FC236}">
                <a16:creationId xmlns:a16="http://schemas.microsoft.com/office/drawing/2014/main" id="{4E4BA72D-DB3C-4E08-B1B6-52609D1C9CE9}"/>
              </a:ext>
            </a:extLst>
          </p:cNvPr>
          <p:cNvSpPr>
            <a:spLocks noGrp="1"/>
          </p:cNvSpPr>
          <p:nvPr>
            <p:ph type="sldNum" sz="quarter" idx="12"/>
          </p:nvPr>
        </p:nvSpPr>
        <p:spPr/>
        <p:txBody>
          <a:bodyPr/>
          <a:lstStyle/>
          <a:p>
            <a:fld id="{0D63DF01-F109-1D42-8613-A24BF6CCAD29}" type="slidenum">
              <a:rPr lang="en-US" smtClean="0"/>
              <a:pPr/>
              <a:t>16</a:t>
            </a:fld>
            <a:endParaRPr lang="en-US"/>
          </a:p>
        </p:txBody>
      </p:sp>
      <p:sp>
        <p:nvSpPr>
          <p:cNvPr id="4" name="Text Placeholder 3">
            <a:extLst>
              <a:ext uri="{FF2B5EF4-FFF2-40B4-BE49-F238E27FC236}">
                <a16:creationId xmlns:a16="http://schemas.microsoft.com/office/drawing/2014/main" id="{FA9A0B5E-7945-442B-9A1F-E48E81216741}"/>
              </a:ext>
            </a:extLst>
          </p:cNvPr>
          <p:cNvSpPr>
            <a:spLocks noGrp="1"/>
          </p:cNvSpPr>
          <p:nvPr>
            <p:ph type="body" idx="1"/>
          </p:nvPr>
        </p:nvSpPr>
        <p:spPr/>
        <p:txBody>
          <a:bodyPr anchor="t"/>
          <a:lstStyle/>
          <a:p>
            <a:pPr marL="283210" indent="-191770"/>
            <a:endParaRPr lang="en-US" dirty="0"/>
          </a:p>
        </p:txBody>
      </p:sp>
    </p:spTree>
    <p:extLst>
      <p:ext uri="{BB962C8B-B14F-4D97-AF65-F5344CB8AC3E}">
        <p14:creationId xmlns:p14="http://schemas.microsoft.com/office/powerpoint/2010/main" val="3960975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1E3E99-02AB-4C44-AB06-DC158A631948}"/>
              </a:ext>
            </a:extLst>
          </p:cNvPr>
          <p:cNvSpPr>
            <a:spLocks noGrp="1"/>
          </p:cNvSpPr>
          <p:nvPr>
            <p:ph type="ctrTitle"/>
          </p:nvPr>
        </p:nvSpPr>
        <p:spPr>
          <a:xfrm>
            <a:off x="754379" y="5181108"/>
            <a:ext cx="8575433" cy="972557"/>
          </a:xfrm>
          <a:prstGeom prst="rect">
            <a:avLst/>
          </a:prstGeom>
        </p:spPr>
        <p:txBody>
          <a:bodyPr lIns="320040" anchor="b">
            <a:normAutofit/>
          </a:bodyPr>
          <a:lstStyle>
            <a:lvl1pPr algn="l">
              <a:defRPr lang="en-US" sz="1400" baseline="0" smtClean="0">
                <a:effectLst/>
              </a:defRPr>
            </a:lvl1pPr>
          </a:lstStyle>
          <a:p>
            <a:r>
              <a:rPr lang="en-US" dirty="0">
                <a:solidFill>
                  <a:srgbClr val="FFFFFF"/>
                </a:solidFill>
                <a:effectLst/>
                <a:latin typeface="Berthold Akzidenz Grotesk" panose="020B0500000000000000" pitchFamily="34" charset="0"/>
              </a:rPr>
              <a:t>We would like to thank all customers, associates and partners for their support in enabling </a:t>
            </a:r>
            <a:r>
              <a:rPr lang="en-US" dirty="0" err="1">
                <a:solidFill>
                  <a:srgbClr val="FFFFFF"/>
                </a:solidFill>
                <a:effectLst/>
                <a:latin typeface="Berthold Akzidenz Grotesk" panose="020B0500000000000000" pitchFamily="34" charset="0"/>
              </a:rPr>
              <a:t>Metrolink</a:t>
            </a:r>
            <a:r>
              <a:rPr lang="en-US" dirty="0">
                <a:solidFill>
                  <a:srgbClr val="FFFFFF"/>
                </a:solidFill>
                <a:effectLst/>
                <a:latin typeface="Berthold Akzidenz Grotesk" panose="020B0500000000000000" pitchFamily="34" charset="0"/>
              </a:rPr>
              <a:t> to serve the community. In addition, we are hugely grateful to all participants for their time, insight and willingness to challenge views.</a:t>
            </a:r>
          </a:p>
        </p:txBody>
      </p:sp>
    </p:spTree>
    <p:extLst>
      <p:ext uri="{BB962C8B-B14F-4D97-AF65-F5344CB8AC3E}">
        <p14:creationId xmlns:p14="http://schemas.microsoft.com/office/powerpoint/2010/main" val="329104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E37329-354D-4707-81C7-7183F77B440D}"/>
              </a:ext>
            </a:extLst>
          </p:cNvPr>
          <p:cNvSpPr>
            <a:spLocks noGrp="1"/>
          </p:cNvSpPr>
          <p:nvPr>
            <p:ph type="sldNum" sz="quarter" idx="10"/>
          </p:nvPr>
        </p:nvSpPr>
        <p:spPr/>
        <p:txBody>
          <a:bodyPr/>
          <a:lstStyle/>
          <a:p>
            <a:fld id="{0D63DF01-F109-1D42-8613-A24BF6CCAD29}" type="slidenum">
              <a:rPr lang="en-US" smtClean="0"/>
              <a:pPr/>
              <a:t>2</a:t>
            </a:fld>
            <a:endParaRPr lang="en-US"/>
          </a:p>
        </p:txBody>
      </p:sp>
      <p:pic>
        <p:nvPicPr>
          <p:cNvPr id="8" name="Picture 7">
            <a:extLst>
              <a:ext uri="{FF2B5EF4-FFF2-40B4-BE49-F238E27FC236}">
                <a16:creationId xmlns:a16="http://schemas.microsoft.com/office/drawing/2014/main" id="{3721397C-BC26-4F15-AF10-9D97A67D62FE}"/>
              </a:ext>
            </a:extLst>
          </p:cNvPr>
          <p:cNvPicPr>
            <a:picLocks noChangeAspect="1"/>
          </p:cNvPicPr>
          <p:nvPr/>
        </p:nvPicPr>
        <p:blipFill>
          <a:blip r:embed="rId3"/>
          <a:stretch>
            <a:fillRect/>
          </a:stretch>
        </p:blipFill>
        <p:spPr>
          <a:xfrm>
            <a:off x="2357120" y="370999"/>
            <a:ext cx="5242560" cy="3569396"/>
          </a:xfrm>
          <a:prstGeom prst="rect">
            <a:avLst/>
          </a:prstGeom>
        </p:spPr>
      </p:pic>
      <p:pic>
        <p:nvPicPr>
          <p:cNvPr id="3" name="Picture 2">
            <a:extLst>
              <a:ext uri="{FF2B5EF4-FFF2-40B4-BE49-F238E27FC236}">
                <a16:creationId xmlns:a16="http://schemas.microsoft.com/office/drawing/2014/main" id="{BED79F91-409B-4F58-80BC-2E0FE2C2CF2A}"/>
              </a:ext>
            </a:extLst>
          </p:cNvPr>
          <p:cNvPicPr>
            <a:picLocks noChangeAspect="1"/>
          </p:cNvPicPr>
          <p:nvPr/>
        </p:nvPicPr>
        <p:blipFill>
          <a:blip r:embed="rId4"/>
          <a:stretch>
            <a:fillRect/>
          </a:stretch>
        </p:blipFill>
        <p:spPr>
          <a:xfrm>
            <a:off x="1103035" y="4202146"/>
            <a:ext cx="7852329" cy="2139881"/>
          </a:xfrm>
          <a:prstGeom prst="rect">
            <a:avLst/>
          </a:prstGeom>
        </p:spPr>
      </p:pic>
    </p:spTree>
    <p:extLst>
      <p:ext uri="{BB962C8B-B14F-4D97-AF65-F5344CB8AC3E}">
        <p14:creationId xmlns:p14="http://schemas.microsoft.com/office/powerpoint/2010/main" val="304035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3</a:t>
            </a:fld>
            <a:endParaRPr lang="en-US"/>
          </a:p>
        </p:txBody>
      </p:sp>
      <p:sp>
        <p:nvSpPr>
          <p:cNvPr id="8" name="Title 1">
            <a:extLst>
              <a:ext uri="{FF2B5EF4-FFF2-40B4-BE49-F238E27FC236}">
                <a16:creationId xmlns:a16="http://schemas.microsoft.com/office/drawing/2014/main" id="{4313E15B-E8D2-44DB-9485-66684EA2A1E6}"/>
              </a:ext>
            </a:extLst>
          </p:cNvPr>
          <p:cNvSpPr>
            <a:spLocks noGrp="1"/>
          </p:cNvSpPr>
          <p:nvPr>
            <p:ph type="ctrTitle"/>
          </p:nvPr>
        </p:nvSpPr>
        <p:spPr>
          <a:xfrm>
            <a:off x="754063" y="1131888"/>
            <a:ext cx="8575675" cy="660400"/>
          </a:xfrm>
        </p:spPr>
        <p:txBody>
          <a:bodyPr/>
          <a:lstStyle/>
          <a:p>
            <a:pPr algn="ctr"/>
            <a:r>
              <a:rPr lang="en-US" dirty="0"/>
              <a:t>AGENDA</a:t>
            </a:r>
          </a:p>
        </p:txBody>
      </p:sp>
      <p:sp>
        <p:nvSpPr>
          <p:cNvPr id="9" name="TextBox 8">
            <a:extLst>
              <a:ext uri="{FF2B5EF4-FFF2-40B4-BE49-F238E27FC236}">
                <a16:creationId xmlns:a16="http://schemas.microsoft.com/office/drawing/2014/main" id="{1860587B-0D65-4980-AFE2-0DAAAB75F5BF}"/>
              </a:ext>
            </a:extLst>
          </p:cNvPr>
          <p:cNvSpPr txBox="1"/>
          <p:nvPr/>
        </p:nvSpPr>
        <p:spPr>
          <a:xfrm>
            <a:off x="1206380" y="1792240"/>
            <a:ext cx="782331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latin typeface="Berthold Akzidenz Grotesk Light"/>
            </a:endParaRPr>
          </a:p>
          <a:p>
            <a:r>
              <a:rPr lang="en-US" sz="3200" dirty="0">
                <a:latin typeface="Berthold Akzidenz Grotesk Light"/>
                <a:cs typeface="Calibri" panose="020F0502020204030204"/>
              </a:rPr>
              <a:t>30-Day Commitment by Metrolink CEO</a:t>
            </a:r>
          </a:p>
          <a:p>
            <a:endParaRPr lang="en-US" sz="3200" dirty="0">
              <a:latin typeface="Berthold Akzidenz Grotesk Light"/>
              <a:cs typeface="Calibri" panose="020F0502020204030204"/>
            </a:endParaRPr>
          </a:p>
          <a:p>
            <a:r>
              <a:rPr lang="en-US" sz="3200" dirty="0">
                <a:latin typeface="Berthold Akzidenz Grotesk Light"/>
                <a:cs typeface="Calibri" panose="020F0502020204030204"/>
              </a:rPr>
              <a:t>Focused Community Action Plan</a:t>
            </a:r>
          </a:p>
          <a:p>
            <a:endParaRPr lang="en-US" sz="3200" dirty="0">
              <a:latin typeface="Berthold Akzidenz Grotesk Light"/>
              <a:cs typeface="Calibri" panose="020F0502020204030204"/>
            </a:endParaRPr>
          </a:p>
          <a:p>
            <a:r>
              <a:rPr lang="en-US" sz="3200" dirty="0">
                <a:latin typeface="Berthold Akzidenz Grotesk Light"/>
                <a:cs typeface="Calibri" panose="020F0502020204030204"/>
              </a:rPr>
              <a:t>Our Future with You</a:t>
            </a:r>
          </a:p>
          <a:p>
            <a:endParaRPr lang="en-US" sz="2400" dirty="0">
              <a:latin typeface="Berthold Akzidenz Grotesk Light"/>
              <a:cs typeface="Calibri" panose="020F0502020204030204"/>
            </a:endParaRPr>
          </a:p>
          <a:p>
            <a:endParaRPr lang="en-US" sz="2000" dirty="0">
              <a:latin typeface="Berthold Akzidenz Grotesk Light"/>
              <a:cs typeface="Calibri" panose="020F0502020204030204"/>
            </a:endParaRPr>
          </a:p>
          <a:p>
            <a:r>
              <a:rPr lang="en-US" sz="2000" dirty="0">
                <a:latin typeface="Berthold Akzidenz Grotesk Light"/>
                <a:cs typeface="Calibri" panose="020F0502020204030204"/>
              </a:rPr>
              <a:t> </a:t>
            </a:r>
          </a:p>
          <a:p>
            <a:endParaRPr lang="en-US" dirty="0">
              <a:cs typeface="Calibri" panose="020F0502020204030204"/>
            </a:endParaRPr>
          </a:p>
        </p:txBody>
      </p:sp>
    </p:spTree>
    <p:extLst>
      <p:ext uri="{BB962C8B-B14F-4D97-AF65-F5344CB8AC3E}">
        <p14:creationId xmlns:p14="http://schemas.microsoft.com/office/powerpoint/2010/main" val="159984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BEC570-953D-4767-B806-B426504EF9D0}"/>
              </a:ext>
            </a:extLst>
          </p:cNvPr>
          <p:cNvSpPr txBox="1"/>
          <p:nvPr/>
        </p:nvSpPr>
        <p:spPr>
          <a:xfrm>
            <a:off x="1085643" y="1791731"/>
            <a:ext cx="15918680" cy="8630274"/>
          </a:xfrm>
          <a:prstGeom prst="rect">
            <a:avLst/>
          </a:prstGeom>
          <a:noFill/>
        </p:spPr>
        <p:txBody>
          <a:bodyPr wrap="square" numCol="2" rtlCol="0" anchor="t">
            <a:spAutoFit/>
          </a:bodyPr>
          <a:lstStyle/>
          <a:p>
            <a:pPr marL="285750" lvl="0" indent="-285750">
              <a:buFont typeface="Arial"/>
              <a:buChar char="•"/>
            </a:pPr>
            <a:endParaRPr lang="en-US" sz="2000" dirty="0">
              <a:latin typeface="Berthold Akzidenz Grotesk Light" panose="020B0400000000000000"/>
            </a:endParaRPr>
          </a:p>
          <a:p>
            <a:r>
              <a:rPr lang="en-US" sz="2800" b="1" dirty="0">
                <a:latin typeface="Berthold Akzidenz Grotesk Light" panose="020B0400000000000000"/>
              </a:rPr>
              <a:t>My commitment:</a:t>
            </a:r>
            <a:endParaRPr lang="en-US" sz="2800" dirty="0">
              <a:latin typeface="Berthold Akzidenz Grotesk Light"/>
              <a:cs typeface="Calibri" panose="020F0502020204030204"/>
            </a:endParaRPr>
          </a:p>
          <a:p>
            <a:pPr marL="457200" indent="-457200">
              <a:lnSpc>
                <a:spcPct val="250000"/>
              </a:lnSpc>
              <a:buFont typeface="Arial" panose="020B0604020202020204" pitchFamily="34" charset="0"/>
              <a:buChar char="•"/>
            </a:pPr>
            <a:r>
              <a:rPr lang="en-US" sz="2800" dirty="0">
                <a:latin typeface="Berthold Akzidenz Grotesk Light"/>
              </a:rPr>
              <a:t>Listen and review the requests with fresh eyes </a:t>
            </a:r>
            <a:endParaRPr lang="en-US" sz="2800" dirty="0">
              <a:latin typeface="Berthold Akzidenz Grotesk Light"/>
              <a:cs typeface="Calibri" panose="020F0502020204030204"/>
            </a:endParaRPr>
          </a:p>
          <a:p>
            <a:pPr marL="457200" indent="-457200">
              <a:lnSpc>
                <a:spcPct val="250000"/>
              </a:lnSpc>
              <a:buFont typeface="Arial" panose="020B0604020202020204" pitchFamily="34" charset="0"/>
              <a:buChar char="•"/>
            </a:pPr>
            <a:r>
              <a:rPr lang="en-US" sz="2800" dirty="0">
                <a:latin typeface="Berthold Akzidenz Grotesk Light"/>
              </a:rPr>
              <a:t>Return to the community within 30 days with an Action Plan </a:t>
            </a:r>
          </a:p>
          <a:p>
            <a:pPr lvl="0">
              <a:lnSpc>
                <a:spcPct val="150000"/>
              </a:lnSpc>
            </a:pPr>
            <a:endParaRPr lang="en-US" dirty="0">
              <a:latin typeface="Berthold Akzidenz Grotesk Light"/>
            </a:endParaRPr>
          </a:p>
          <a:p>
            <a:endParaRPr lang="en-US" b="1" dirty="0">
              <a:latin typeface="Berthold Akzidenz Grotesk Light"/>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pPr marL="285750" indent="-285750">
              <a:buFont typeface="Arial" panose="020B0604020202020204" pitchFamily="34" charset="0"/>
              <a:buChar char="•"/>
            </a:pPr>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p:txBody>
      </p:sp>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a:xfrm>
            <a:off x="754379" y="1131615"/>
            <a:ext cx="8575433" cy="660116"/>
          </a:xfrm>
        </p:spPr>
        <p:txBody>
          <a:bodyPr/>
          <a:lstStyle/>
          <a:p>
            <a:r>
              <a:rPr lang="en-US" dirty="0">
                <a:latin typeface="Berthold Akzidenz Grotesk Light"/>
              </a:rPr>
              <a:t>30-Day Commitment</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4</a:t>
            </a:fld>
            <a:endParaRPr lang="en-US"/>
          </a:p>
        </p:txBody>
      </p:sp>
      <p:sp>
        <p:nvSpPr>
          <p:cNvPr id="4" name="Text Placeholder 3">
            <a:extLst>
              <a:ext uri="{FF2B5EF4-FFF2-40B4-BE49-F238E27FC236}">
                <a16:creationId xmlns:a16="http://schemas.microsoft.com/office/drawing/2014/main" id="{B6F6EC0B-A170-A143-A154-B373D173197B}"/>
              </a:ext>
            </a:extLst>
          </p:cNvPr>
          <p:cNvSpPr>
            <a:spLocks noGrp="1"/>
          </p:cNvSpPr>
          <p:nvPr>
            <p:ph type="body" idx="1"/>
          </p:nvPr>
        </p:nvSpPr>
        <p:spPr/>
        <p:txBody>
          <a:bodyPr anchor="t"/>
          <a:lstStyle/>
          <a:p>
            <a:pPr marL="283210" indent="-191770"/>
            <a:endParaRPr lang="en-US" dirty="0"/>
          </a:p>
        </p:txBody>
      </p:sp>
    </p:spTree>
    <p:extLst>
      <p:ext uri="{BB962C8B-B14F-4D97-AF65-F5344CB8AC3E}">
        <p14:creationId xmlns:p14="http://schemas.microsoft.com/office/powerpoint/2010/main" val="316288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BEC570-953D-4767-B806-B426504EF9D0}"/>
              </a:ext>
            </a:extLst>
          </p:cNvPr>
          <p:cNvSpPr txBox="1"/>
          <p:nvPr/>
        </p:nvSpPr>
        <p:spPr>
          <a:xfrm>
            <a:off x="1085643" y="1804431"/>
            <a:ext cx="16278408" cy="6771084"/>
          </a:xfrm>
          <a:prstGeom prst="rect">
            <a:avLst/>
          </a:prstGeom>
          <a:noFill/>
        </p:spPr>
        <p:txBody>
          <a:bodyPr wrap="square" numCol="2" rtlCol="0" anchor="t">
            <a:spAutoFit/>
          </a:bodyPr>
          <a:lstStyle/>
          <a:p>
            <a:pPr marL="457200" indent="-457200">
              <a:lnSpc>
                <a:spcPct val="150000"/>
              </a:lnSpc>
              <a:buFont typeface="Arial" panose="020B0604020202020204" pitchFamily="34" charset="0"/>
              <a:buChar char="•"/>
            </a:pPr>
            <a:r>
              <a:rPr lang="en-US" sz="3200" dirty="0">
                <a:latin typeface="Berthold Akzidenz Grotesk Light" panose="020B0400000000000000"/>
              </a:rPr>
              <a:t>Accountability &amp; Oversight concerns  </a:t>
            </a:r>
            <a:endParaRPr lang="en-US" sz="3200" b="1" dirty="0">
              <a:latin typeface="Berthold Akzidenz Grotesk Light" panose="020B0400000000000000"/>
            </a:endParaRPr>
          </a:p>
          <a:p>
            <a:pPr marL="457200" indent="-457200">
              <a:lnSpc>
                <a:spcPct val="150000"/>
              </a:lnSpc>
              <a:buFont typeface="Arial" panose="020B0604020202020204" pitchFamily="34" charset="0"/>
              <a:buChar char="•"/>
            </a:pPr>
            <a:r>
              <a:rPr lang="en-US" sz="3200" dirty="0">
                <a:latin typeface="Berthold Akzidenz Grotesk Light" panose="020B0400000000000000"/>
              </a:rPr>
              <a:t>Noise/Emission Impacts due to Locomotive Testing and Servicing </a:t>
            </a:r>
          </a:p>
          <a:p>
            <a:pPr marL="457200" indent="-457200">
              <a:lnSpc>
                <a:spcPct val="150000"/>
              </a:lnSpc>
              <a:buFont typeface="Arial" panose="020B0604020202020204" pitchFamily="34" charset="0"/>
              <a:buChar char="•"/>
            </a:pPr>
            <a:r>
              <a:rPr lang="en-US" sz="3200" dirty="0">
                <a:latin typeface="Berthold Akzidenz Grotesk Light" panose="020B0400000000000000"/>
              </a:rPr>
              <a:t>Hood Technology information request</a:t>
            </a:r>
          </a:p>
          <a:p>
            <a:pPr marL="457200" indent="-457200">
              <a:lnSpc>
                <a:spcPct val="150000"/>
              </a:lnSpc>
              <a:buFont typeface="Arial" panose="020B0604020202020204" pitchFamily="34" charset="0"/>
              <a:buChar char="•"/>
            </a:pPr>
            <a:r>
              <a:rPr lang="en-US" sz="3200" dirty="0">
                <a:latin typeface="Berthold Akzidenz Grotesk Light" panose="020B0400000000000000"/>
              </a:rPr>
              <a:t>AQMD Idling Rules: 3501 &amp; 3502 and City of LA Noise Ordinances</a:t>
            </a:r>
          </a:p>
          <a:p>
            <a:pPr marL="285750" lvl="0" indent="-285750">
              <a:buFont typeface="Arial"/>
              <a:buChar char="•"/>
            </a:pPr>
            <a:endParaRPr lang="en-US" sz="2000" dirty="0">
              <a:latin typeface="Berthold Akzidenz Grotesk Light" panose="020B0400000000000000"/>
            </a:endParaRPr>
          </a:p>
          <a:p>
            <a:pPr lvl="0">
              <a:lnSpc>
                <a:spcPct val="150000"/>
              </a:lnSpc>
            </a:pPr>
            <a:endParaRPr lang="en-US" dirty="0">
              <a:latin typeface="Berthold Akzidenz Grotesk Light"/>
            </a:endParaRPr>
          </a:p>
          <a:p>
            <a:endParaRPr lang="en-US" b="1" dirty="0">
              <a:latin typeface="Berthold Akzidenz Grotesk Light"/>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pPr marL="285750" indent="-285750">
              <a:buFont typeface="Arial" panose="020B0604020202020204" pitchFamily="34" charset="0"/>
              <a:buChar char="•"/>
            </a:pPr>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p:txBody>
      </p:sp>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p:txBody>
          <a:bodyPr/>
          <a:lstStyle/>
          <a:p>
            <a:r>
              <a:rPr lang="en-US" dirty="0"/>
              <a:t>What We Heard</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5</a:t>
            </a:fld>
            <a:endParaRPr lang="en-US"/>
          </a:p>
        </p:txBody>
      </p:sp>
      <p:sp>
        <p:nvSpPr>
          <p:cNvPr id="9" name="Text Placeholder 8">
            <a:extLst>
              <a:ext uri="{FF2B5EF4-FFF2-40B4-BE49-F238E27FC236}">
                <a16:creationId xmlns:a16="http://schemas.microsoft.com/office/drawing/2014/main" id="{3186846B-1F81-48F9-BEAC-5285AA519BE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133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BEC570-953D-4767-B806-B426504EF9D0}"/>
              </a:ext>
            </a:extLst>
          </p:cNvPr>
          <p:cNvSpPr txBox="1"/>
          <p:nvPr/>
        </p:nvSpPr>
        <p:spPr>
          <a:xfrm>
            <a:off x="1085643" y="985046"/>
            <a:ext cx="16278408" cy="6771084"/>
          </a:xfrm>
          <a:prstGeom prst="rect">
            <a:avLst/>
          </a:prstGeom>
          <a:noFill/>
        </p:spPr>
        <p:txBody>
          <a:bodyPr wrap="square" numCol="2" rtlCol="0" anchor="t">
            <a:spAutoFit/>
          </a:bodyPr>
          <a:lstStyle/>
          <a:p>
            <a:pPr marL="285750" indent="-285750">
              <a:lnSpc>
                <a:spcPct val="150000"/>
              </a:lnSpc>
              <a:buFont typeface="Arial"/>
              <a:buChar char="•"/>
            </a:pPr>
            <a:endParaRPr lang="en-US" sz="3600" dirty="0">
              <a:latin typeface="Berthold Akzidenz Grotesk Light" panose="020B0400000000000000"/>
            </a:endParaRPr>
          </a:p>
          <a:p>
            <a:pPr marL="571500" indent="-571500">
              <a:lnSpc>
                <a:spcPct val="150000"/>
              </a:lnSpc>
              <a:buFont typeface="Arial" panose="020B0604020202020204" pitchFamily="34" charset="0"/>
              <a:buChar char="•"/>
            </a:pPr>
            <a:r>
              <a:rPr lang="en-US" sz="3600" dirty="0">
                <a:latin typeface="Berthold Akzidenz Grotesk Light" panose="020B0400000000000000"/>
              </a:rPr>
              <a:t>Relocation of CMF</a:t>
            </a:r>
          </a:p>
          <a:p>
            <a:pPr marL="571500" indent="-571500">
              <a:lnSpc>
                <a:spcPct val="150000"/>
              </a:lnSpc>
              <a:buFont typeface="Arial" panose="020B0604020202020204" pitchFamily="34" charset="0"/>
              <a:buChar char="•"/>
            </a:pPr>
            <a:r>
              <a:rPr lang="en-US" sz="3600" dirty="0">
                <a:solidFill>
                  <a:srgbClr val="000000"/>
                </a:solidFill>
                <a:latin typeface="Berthold Akzidenz Grotesk Light"/>
                <a:ea typeface="Arial"/>
                <a:cs typeface="Arial"/>
              </a:rPr>
              <a:t>Reduce or eliminate weekend work </a:t>
            </a:r>
            <a:endParaRPr lang="en-US" sz="3600" dirty="0">
              <a:latin typeface="Berthold Akzidenz Grotesk Light"/>
              <a:ea typeface="Arial"/>
              <a:cs typeface="Arial"/>
            </a:endParaRPr>
          </a:p>
          <a:p>
            <a:pPr marL="571500" indent="-571500">
              <a:lnSpc>
                <a:spcPct val="150000"/>
              </a:lnSpc>
              <a:buFont typeface="Arial" panose="020B0604020202020204" pitchFamily="34" charset="0"/>
              <a:buChar char="•"/>
            </a:pPr>
            <a:r>
              <a:rPr lang="en-US" sz="3600" dirty="0">
                <a:solidFill>
                  <a:srgbClr val="000000"/>
                </a:solidFill>
                <a:latin typeface="Berthold Akzidenz Grotesk Light"/>
                <a:ea typeface="Arial"/>
                <a:cs typeface="Arial"/>
              </a:rPr>
              <a:t>Overall work hours</a:t>
            </a:r>
            <a:r>
              <a:rPr lang="en-US" sz="3600" dirty="0">
                <a:latin typeface="Berthold Akzidenz Grotesk Light"/>
                <a:ea typeface="Arial"/>
                <a:cs typeface="Arial"/>
              </a:rPr>
              <a:t>​ reduction request </a:t>
            </a:r>
          </a:p>
          <a:p>
            <a:pPr marL="571500" lvl="0" indent="-571500">
              <a:lnSpc>
                <a:spcPct val="150000"/>
              </a:lnSpc>
              <a:buFont typeface="Arial" panose="020B0604020202020204" pitchFamily="34" charset="0"/>
              <a:buChar char="•"/>
            </a:pPr>
            <a:r>
              <a:rPr lang="en-US" sz="3600" dirty="0">
                <a:solidFill>
                  <a:srgbClr val="000000"/>
                </a:solidFill>
                <a:latin typeface="Berthold Akzidenz Grotesk Light"/>
                <a:cs typeface="Arial"/>
              </a:rPr>
              <a:t>Comment Tracking </a:t>
            </a:r>
            <a:endParaRPr lang="en-US" sz="3600" dirty="0">
              <a:latin typeface="Berthold Akzidenz Grotesk Light" panose="020B0400000000000000"/>
            </a:endParaRPr>
          </a:p>
          <a:p>
            <a:pPr marL="285750" lvl="0" indent="-285750">
              <a:buFont typeface="Arial"/>
              <a:buChar char="•"/>
            </a:pPr>
            <a:endParaRPr lang="en-US" sz="2000" dirty="0">
              <a:latin typeface="Berthold Akzidenz Grotesk Light" panose="020B0400000000000000"/>
            </a:endParaRPr>
          </a:p>
          <a:p>
            <a:pPr lvl="0">
              <a:lnSpc>
                <a:spcPct val="150000"/>
              </a:lnSpc>
            </a:pPr>
            <a:endParaRPr lang="en-US" dirty="0">
              <a:latin typeface="Berthold Akzidenz Grotesk Light"/>
            </a:endParaRPr>
          </a:p>
          <a:p>
            <a:endParaRPr lang="en-US" b="1" dirty="0">
              <a:latin typeface="Berthold Akzidenz Grotesk Light"/>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pPr marL="285750" indent="-285750">
              <a:buFont typeface="Arial" panose="020B0604020202020204" pitchFamily="34" charset="0"/>
              <a:buChar char="•"/>
            </a:pPr>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pPr lvl="0"/>
            <a:endParaRPr lang="en-US" dirty="0">
              <a:latin typeface="Berthold Akzidenz Grotesk Light" panose="020B0400000000000000"/>
            </a:endParaRPr>
          </a:p>
          <a:p>
            <a:pPr lvl="0"/>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a:p>
            <a:endParaRPr lang="en-US" dirty="0">
              <a:latin typeface="Berthold Akzidenz Grotesk Light" panose="020B0400000000000000"/>
            </a:endParaRPr>
          </a:p>
        </p:txBody>
      </p:sp>
      <p:sp>
        <p:nvSpPr>
          <p:cNvPr id="2" name="Title 1">
            <a:extLst>
              <a:ext uri="{FF2B5EF4-FFF2-40B4-BE49-F238E27FC236}">
                <a16:creationId xmlns:a16="http://schemas.microsoft.com/office/drawing/2014/main" id="{F2518B6F-BA32-EC4B-874B-DD5EB27E9548}"/>
              </a:ext>
            </a:extLst>
          </p:cNvPr>
          <p:cNvSpPr>
            <a:spLocks noGrp="1"/>
          </p:cNvSpPr>
          <p:nvPr>
            <p:ph type="ctrTitle"/>
          </p:nvPr>
        </p:nvSpPr>
        <p:spPr/>
        <p:txBody>
          <a:bodyPr/>
          <a:lstStyle/>
          <a:p>
            <a:r>
              <a:rPr lang="en-US" dirty="0"/>
              <a:t>What we heard</a:t>
            </a:r>
          </a:p>
        </p:txBody>
      </p:sp>
      <p:sp>
        <p:nvSpPr>
          <p:cNvPr id="3" name="Slide Number Placeholder 2">
            <a:extLst>
              <a:ext uri="{FF2B5EF4-FFF2-40B4-BE49-F238E27FC236}">
                <a16:creationId xmlns:a16="http://schemas.microsoft.com/office/drawing/2014/main" id="{01DC69ED-1E0A-C847-BD1A-491A37286084}"/>
              </a:ext>
            </a:extLst>
          </p:cNvPr>
          <p:cNvSpPr>
            <a:spLocks noGrp="1"/>
          </p:cNvSpPr>
          <p:nvPr>
            <p:ph type="sldNum" sz="quarter" idx="12"/>
          </p:nvPr>
        </p:nvSpPr>
        <p:spPr/>
        <p:txBody>
          <a:bodyPr/>
          <a:lstStyle/>
          <a:p>
            <a:fld id="{0D63DF01-F109-1D42-8613-A24BF6CCAD29}" type="slidenum">
              <a:rPr lang="en-US" smtClean="0"/>
              <a:pPr/>
              <a:t>6</a:t>
            </a:fld>
            <a:endParaRPr lang="en-US"/>
          </a:p>
        </p:txBody>
      </p:sp>
      <p:sp>
        <p:nvSpPr>
          <p:cNvPr id="9" name="Text Placeholder 8">
            <a:extLst>
              <a:ext uri="{FF2B5EF4-FFF2-40B4-BE49-F238E27FC236}">
                <a16:creationId xmlns:a16="http://schemas.microsoft.com/office/drawing/2014/main" id="{3186846B-1F81-48F9-BEAC-5285AA519BE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878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A967-92E0-4E54-A638-35B922F397A0}"/>
              </a:ext>
            </a:extLst>
          </p:cNvPr>
          <p:cNvSpPr>
            <a:spLocks noGrp="1"/>
          </p:cNvSpPr>
          <p:nvPr>
            <p:ph type="ctrTitle"/>
          </p:nvPr>
        </p:nvSpPr>
        <p:spPr/>
        <p:txBody>
          <a:bodyPr/>
          <a:lstStyle/>
          <a:p>
            <a:r>
              <a:rPr lang="en-US" dirty="0">
                <a:latin typeface="Berthold Akzidenz Grotesk Light"/>
              </a:rPr>
              <a:t>Since Our Last Meeting </a:t>
            </a:r>
            <a:endParaRPr lang="en-US" dirty="0"/>
          </a:p>
        </p:txBody>
      </p:sp>
      <p:sp>
        <p:nvSpPr>
          <p:cNvPr id="3" name="Slide Number Placeholder 2">
            <a:extLst>
              <a:ext uri="{FF2B5EF4-FFF2-40B4-BE49-F238E27FC236}">
                <a16:creationId xmlns:a16="http://schemas.microsoft.com/office/drawing/2014/main" id="{BACF4AC5-6309-4022-8FA2-4986591EB296}"/>
              </a:ext>
            </a:extLst>
          </p:cNvPr>
          <p:cNvSpPr>
            <a:spLocks noGrp="1"/>
          </p:cNvSpPr>
          <p:nvPr>
            <p:ph type="sldNum" sz="quarter" idx="12"/>
          </p:nvPr>
        </p:nvSpPr>
        <p:spPr/>
        <p:txBody>
          <a:bodyPr/>
          <a:lstStyle/>
          <a:p>
            <a:fld id="{0D63DF01-F109-1D42-8613-A24BF6CCAD29}" type="slidenum">
              <a:rPr lang="en-US" smtClean="0"/>
              <a:pPr/>
              <a:t>7</a:t>
            </a:fld>
            <a:endParaRPr lang="en-US"/>
          </a:p>
        </p:txBody>
      </p:sp>
      <p:sp>
        <p:nvSpPr>
          <p:cNvPr id="4" name="Text Placeholder 3">
            <a:extLst>
              <a:ext uri="{FF2B5EF4-FFF2-40B4-BE49-F238E27FC236}">
                <a16:creationId xmlns:a16="http://schemas.microsoft.com/office/drawing/2014/main" id="{FCC10ED0-CF2B-48BA-AB8E-4BCD90E4633B}"/>
              </a:ext>
            </a:extLst>
          </p:cNvPr>
          <p:cNvSpPr>
            <a:spLocks noGrp="1"/>
          </p:cNvSpPr>
          <p:nvPr>
            <p:ph type="body" idx="1"/>
          </p:nvPr>
        </p:nvSpPr>
        <p:spPr>
          <a:xfrm>
            <a:off x="887823" y="694980"/>
            <a:ext cx="1665221" cy="401390"/>
          </a:xfrm>
        </p:spPr>
        <p:txBody>
          <a:bodyPr anchor="t"/>
          <a:lstStyle/>
          <a:p>
            <a:pPr marL="283210" indent="-191770"/>
            <a:endParaRPr lang="en-US" dirty="0"/>
          </a:p>
        </p:txBody>
      </p:sp>
      <p:sp>
        <p:nvSpPr>
          <p:cNvPr id="5" name="TextBox 4">
            <a:extLst>
              <a:ext uri="{FF2B5EF4-FFF2-40B4-BE49-F238E27FC236}">
                <a16:creationId xmlns:a16="http://schemas.microsoft.com/office/drawing/2014/main" id="{89FAAC8C-8C14-4812-8934-11E1C567D445}"/>
              </a:ext>
            </a:extLst>
          </p:cNvPr>
          <p:cNvSpPr txBox="1"/>
          <p:nvPr/>
        </p:nvSpPr>
        <p:spPr>
          <a:xfrm>
            <a:off x="368300" y="1965493"/>
            <a:ext cx="9417906" cy="4062650"/>
          </a:xfrm>
          <a:prstGeom prst="rect">
            <a:avLst/>
          </a:prstGeom>
          <a:noFill/>
        </p:spPr>
        <p:txBody>
          <a:bodyPr wrap="square" rtlCol="0" anchor="t">
            <a:spAutoFit/>
          </a:bodyPr>
          <a:lstStyle/>
          <a:p>
            <a:endParaRPr lang="en-US" b="1" dirty="0">
              <a:solidFill>
                <a:srgbClr val="000000"/>
              </a:solidFill>
              <a:latin typeface="Berthold Akzidenz Grotesk Light"/>
              <a:ea typeface="Arial"/>
              <a:cs typeface="Arial"/>
            </a:endParaRPr>
          </a:p>
          <a:p>
            <a:pPr marL="457200" indent="-457200">
              <a:lnSpc>
                <a:spcPct val="150000"/>
              </a:lnSpc>
              <a:buFont typeface="Arial" panose="020B0604020202020204" pitchFamily="34" charset="0"/>
              <a:buChar char="•"/>
            </a:pPr>
            <a:r>
              <a:rPr lang="en-US" sz="2400" dirty="0">
                <a:solidFill>
                  <a:srgbClr val="000000"/>
                </a:solidFill>
                <a:latin typeface="Berthold Akzidenz Grotesk Light"/>
                <a:ea typeface="Arial"/>
                <a:cs typeface="Arial"/>
              </a:rPr>
              <a:t>Internal meetings with the Depts of Operations, Engineering, and, Public Affairs to discuss community's concerns</a:t>
            </a:r>
          </a:p>
          <a:p>
            <a:pPr marL="457200" indent="-457200">
              <a:lnSpc>
                <a:spcPct val="150000"/>
              </a:lnSpc>
              <a:buFont typeface="Arial" panose="020B0604020202020204" pitchFamily="34" charset="0"/>
              <a:buChar char="•"/>
            </a:pPr>
            <a:r>
              <a:rPr lang="en-US" sz="2400" dirty="0">
                <a:solidFill>
                  <a:srgbClr val="000000"/>
                </a:solidFill>
                <a:latin typeface="Berthold Akzidenz Grotesk Light"/>
                <a:ea typeface="Arial"/>
                <a:cs typeface="Arial"/>
              </a:rPr>
              <a:t>Additional meetings with Metro regarding third-party noise study</a:t>
            </a:r>
          </a:p>
          <a:p>
            <a:pPr marL="457200" indent="-457200">
              <a:lnSpc>
                <a:spcPct val="150000"/>
              </a:lnSpc>
              <a:buFont typeface="Arial" panose="020B0604020202020204" pitchFamily="34" charset="0"/>
              <a:buChar char="•"/>
            </a:pPr>
            <a:r>
              <a:rPr lang="en-US" sz="2400" dirty="0">
                <a:solidFill>
                  <a:srgbClr val="000000"/>
                </a:solidFill>
                <a:latin typeface="Berthold Akzidenz Grotesk Light"/>
                <a:ea typeface="Arial"/>
                <a:cs typeface="Arial"/>
              </a:rPr>
              <a:t>Scheduled meeting with Hood Emission Control Technology company – First week of June</a:t>
            </a:r>
          </a:p>
          <a:p>
            <a:pPr marL="457200" indent="-457200">
              <a:lnSpc>
                <a:spcPct val="150000"/>
              </a:lnSpc>
              <a:buFont typeface="Arial" panose="020B0604020202020204" pitchFamily="34" charset="0"/>
              <a:buChar char="•"/>
            </a:pPr>
            <a:r>
              <a:rPr lang="en-US" sz="2400" dirty="0">
                <a:solidFill>
                  <a:srgbClr val="000000"/>
                </a:solidFill>
                <a:latin typeface="Berthold Akzidenz Grotesk Light"/>
                <a:ea typeface="Arial"/>
                <a:cs typeface="Arial"/>
              </a:rPr>
              <a:t>Developed overall Action Plan</a:t>
            </a:r>
            <a:r>
              <a:rPr lang="en-US" sz="2800" dirty="0">
                <a:solidFill>
                  <a:srgbClr val="000000"/>
                </a:solidFill>
                <a:latin typeface="Berthold Akzidenz Grotesk Light"/>
                <a:ea typeface="Arial"/>
                <a:cs typeface="Arial"/>
              </a:rPr>
              <a:t> </a:t>
            </a:r>
          </a:p>
          <a:p>
            <a:endParaRPr lang="en-US" dirty="0">
              <a:solidFill>
                <a:srgbClr val="000000"/>
              </a:solidFill>
              <a:latin typeface="Berthold Akzidenz Grotesk Light"/>
              <a:ea typeface="Arial"/>
              <a:cs typeface="Arial"/>
            </a:endParaRPr>
          </a:p>
        </p:txBody>
      </p:sp>
    </p:spTree>
    <p:extLst>
      <p:ext uri="{BB962C8B-B14F-4D97-AF65-F5344CB8AC3E}">
        <p14:creationId xmlns:p14="http://schemas.microsoft.com/office/powerpoint/2010/main" val="3324126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BDDB7E-A5E2-44D0-A2C5-7BFF3EADFC7A}"/>
              </a:ext>
            </a:extLst>
          </p:cNvPr>
          <p:cNvSpPr/>
          <p:nvPr/>
        </p:nvSpPr>
        <p:spPr>
          <a:xfrm>
            <a:off x="2064598" y="4139705"/>
            <a:ext cx="2900899" cy="732123"/>
          </a:xfrm>
          <a:prstGeom prst="rect">
            <a:avLst/>
          </a:prstGeom>
        </p:spPr>
        <p:txBody>
          <a:bodyPr wrap="square">
            <a:spAutoFit/>
          </a:bodyPr>
          <a:lstStyle/>
          <a:p>
            <a:pPr defTabSz="502920">
              <a:lnSpc>
                <a:spcPct val="90000"/>
              </a:lnSpc>
              <a:spcBef>
                <a:spcPct val="0"/>
              </a:spcBef>
              <a:spcAft>
                <a:spcPts val="660"/>
              </a:spcAft>
            </a:pPr>
            <a:r>
              <a:rPr lang="en-US" altLang="x-none" sz="1540" b="1" dirty="0">
                <a:solidFill>
                  <a:prstClr val="black"/>
                </a:solidFill>
                <a:latin typeface="Calibri" panose="020F0502020204030204"/>
              </a:rPr>
              <a:t>2012</a:t>
            </a:r>
            <a:r>
              <a:rPr lang="en-US" altLang="x-none" sz="1540" dirty="0">
                <a:solidFill>
                  <a:prstClr val="black"/>
                </a:solidFill>
                <a:latin typeface="Calibri" panose="020F0502020204030204"/>
              </a:rPr>
              <a:t> “Reduced Use of Bells” policy decreased bell noise by 70-80%</a:t>
            </a:r>
          </a:p>
        </p:txBody>
      </p:sp>
      <p:sp>
        <p:nvSpPr>
          <p:cNvPr id="3" name="Arrow: Right 2">
            <a:extLst>
              <a:ext uri="{FF2B5EF4-FFF2-40B4-BE49-F238E27FC236}">
                <a16:creationId xmlns:a16="http://schemas.microsoft.com/office/drawing/2014/main" id="{59DE1DB7-727E-4927-B6F3-6942596B553A}"/>
              </a:ext>
            </a:extLst>
          </p:cNvPr>
          <p:cNvSpPr/>
          <p:nvPr/>
        </p:nvSpPr>
        <p:spPr>
          <a:xfrm>
            <a:off x="29084" y="2432233"/>
            <a:ext cx="10005729" cy="7348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920"/>
            <a:endParaRPr lang="en-US" sz="1980">
              <a:solidFill>
                <a:prstClr val="white"/>
              </a:solidFill>
              <a:latin typeface="Calibri" panose="020F0502020204030204"/>
            </a:endParaRPr>
          </a:p>
        </p:txBody>
      </p:sp>
      <p:sp>
        <p:nvSpPr>
          <p:cNvPr id="15" name="Rectangle 14">
            <a:extLst>
              <a:ext uri="{FF2B5EF4-FFF2-40B4-BE49-F238E27FC236}">
                <a16:creationId xmlns:a16="http://schemas.microsoft.com/office/drawing/2014/main" id="{59FB807E-892E-4ECB-B01F-4A3152479CF8}"/>
              </a:ext>
            </a:extLst>
          </p:cNvPr>
          <p:cNvSpPr/>
          <p:nvPr/>
        </p:nvSpPr>
        <p:spPr>
          <a:xfrm>
            <a:off x="2810558" y="1477511"/>
            <a:ext cx="1900787" cy="945387"/>
          </a:xfrm>
          <a:prstGeom prst="rect">
            <a:avLst/>
          </a:prstGeom>
        </p:spPr>
        <p:txBody>
          <a:bodyPr wrap="square">
            <a:spAutoFit/>
          </a:bodyPr>
          <a:lstStyle/>
          <a:p>
            <a:pPr defTabSz="502920">
              <a:lnSpc>
                <a:spcPct val="90000"/>
              </a:lnSpc>
              <a:spcBef>
                <a:spcPct val="0"/>
              </a:spcBef>
              <a:spcAft>
                <a:spcPts val="660"/>
              </a:spcAft>
            </a:pPr>
            <a:r>
              <a:rPr lang="en-US" altLang="x-none" sz="1540" b="1" dirty="0">
                <a:solidFill>
                  <a:prstClr val="black"/>
                </a:solidFill>
                <a:latin typeface="Calibri" panose="020F0502020204030204"/>
              </a:rPr>
              <a:t>2010 to 2018 </a:t>
            </a:r>
            <a:r>
              <a:rPr lang="en-US" altLang="x-none" sz="1540" dirty="0">
                <a:solidFill>
                  <a:prstClr val="black"/>
                </a:solidFill>
                <a:latin typeface="Calibri" panose="020F0502020204030204"/>
              </a:rPr>
              <a:t>Fuel Conservation Program reduced emissions by 79%</a:t>
            </a:r>
          </a:p>
        </p:txBody>
      </p:sp>
      <p:cxnSp>
        <p:nvCxnSpPr>
          <p:cNvPr id="19" name="Straight Connector 18">
            <a:extLst>
              <a:ext uri="{FF2B5EF4-FFF2-40B4-BE49-F238E27FC236}">
                <a16:creationId xmlns:a16="http://schemas.microsoft.com/office/drawing/2014/main" id="{1D6D8B8B-0639-465F-AC48-68BADC8865FD}"/>
              </a:ext>
            </a:extLst>
          </p:cNvPr>
          <p:cNvCxnSpPr/>
          <p:nvPr/>
        </p:nvCxnSpPr>
        <p:spPr>
          <a:xfrm>
            <a:off x="2830246" y="2120741"/>
            <a:ext cx="0" cy="759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E09915C-9B7F-4A2D-96FF-A05666E3DAC3}"/>
              </a:ext>
            </a:extLst>
          </p:cNvPr>
          <p:cNvSpPr/>
          <p:nvPr/>
        </p:nvSpPr>
        <p:spPr>
          <a:xfrm>
            <a:off x="-10281" y="1518436"/>
            <a:ext cx="3219775" cy="732123"/>
          </a:xfrm>
          <a:prstGeom prst="rect">
            <a:avLst/>
          </a:prstGeom>
        </p:spPr>
        <p:txBody>
          <a:bodyPr wrap="square">
            <a:spAutoFit/>
          </a:bodyPr>
          <a:lstStyle/>
          <a:p>
            <a:pPr defTabSz="502920">
              <a:lnSpc>
                <a:spcPct val="90000"/>
              </a:lnSpc>
              <a:spcBef>
                <a:spcPct val="0"/>
              </a:spcBef>
              <a:spcAft>
                <a:spcPts val="660"/>
              </a:spcAft>
            </a:pPr>
            <a:r>
              <a:rPr lang="en-US" altLang="x-none" sz="1540" b="1">
                <a:solidFill>
                  <a:prstClr val="black"/>
                </a:solidFill>
                <a:latin typeface="Calibri" panose="020F0502020204030204"/>
              </a:rPr>
              <a:t>2010</a:t>
            </a:r>
            <a:r>
              <a:rPr lang="en-US" altLang="x-none" sz="1540">
                <a:solidFill>
                  <a:prstClr val="black"/>
                </a:solidFill>
                <a:latin typeface="Calibri" panose="020F0502020204030204"/>
              </a:rPr>
              <a:t> Automatic Engine Start Stop (AESS) technology reduces noise/emissions from idling</a:t>
            </a:r>
          </a:p>
        </p:txBody>
      </p:sp>
      <p:sp>
        <p:nvSpPr>
          <p:cNvPr id="23" name="Rectangle 22">
            <a:extLst>
              <a:ext uri="{FF2B5EF4-FFF2-40B4-BE49-F238E27FC236}">
                <a16:creationId xmlns:a16="http://schemas.microsoft.com/office/drawing/2014/main" id="{F21E542E-4620-457E-9F06-312E5D9BC1BB}"/>
              </a:ext>
            </a:extLst>
          </p:cNvPr>
          <p:cNvSpPr/>
          <p:nvPr/>
        </p:nvSpPr>
        <p:spPr>
          <a:xfrm>
            <a:off x="2055309" y="3636218"/>
            <a:ext cx="2753432" cy="518860"/>
          </a:xfrm>
          <a:prstGeom prst="rect">
            <a:avLst/>
          </a:prstGeom>
        </p:spPr>
        <p:txBody>
          <a:bodyPr wrap="square">
            <a:spAutoFit/>
          </a:bodyPr>
          <a:lstStyle/>
          <a:p>
            <a:pPr defTabSz="502920">
              <a:lnSpc>
                <a:spcPct val="90000"/>
              </a:lnSpc>
              <a:spcBef>
                <a:spcPct val="0"/>
              </a:spcBef>
              <a:spcAft>
                <a:spcPts val="660"/>
              </a:spcAft>
            </a:pPr>
            <a:r>
              <a:rPr lang="en-US" altLang="x-none" sz="1540" b="1">
                <a:solidFill>
                  <a:prstClr val="black"/>
                </a:solidFill>
                <a:latin typeface="Calibri" panose="020F0502020204030204"/>
              </a:rPr>
              <a:t>2012</a:t>
            </a:r>
            <a:r>
              <a:rPr lang="en-US" altLang="x-none" sz="1540">
                <a:solidFill>
                  <a:prstClr val="black"/>
                </a:solidFill>
                <a:latin typeface="Calibri" panose="020F0502020204030204"/>
              </a:rPr>
              <a:t> Plug-in Program to reduce noise/emissions from idling</a:t>
            </a:r>
          </a:p>
        </p:txBody>
      </p:sp>
      <p:sp>
        <p:nvSpPr>
          <p:cNvPr id="26" name="Rectangle 25">
            <a:extLst>
              <a:ext uri="{FF2B5EF4-FFF2-40B4-BE49-F238E27FC236}">
                <a16:creationId xmlns:a16="http://schemas.microsoft.com/office/drawing/2014/main" id="{2609995E-DA45-4273-85B4-1AAE9617A061}"/>
              </a:ext>
            </a:extLst>
          </p:cNvPr>
          <p:cNvSpPr/>
          <p:nvPr/>
        </p:nvSpPr>
        <p:spPr>
          <a:xfrm>
            <a:off x="4454079" y="1508066"/>
            <a:ext cx="2319636" cy="518860"/>
          </a:xfrm>
          <a:prstGeom prst="rect">
            <a:avLst/>
          </a:prstGeom>
        </p:spPr>
        <p:txBody>
          <a:bodyPr wrap="square">
            <a:spAutoFit/>
          </a:bodyPr>
          <a:lstStyle/>
          <a:p>
            <a:pPr defTabSz="502920">
              <a:lnSpc>
                <a:spcPct val="90000"/>
              </a:lnSpc>
              <a:spcBef>
                <a:spcPct val="0"/>
              </a:spcBef>
              <a:spcAft>
                <a:spcPts val="660"/>
              </a:spcAft>
            </a:pPr>
            <a:r>
              <a:rPr lang="en-US" altLang="x-none" sz="1540" b="1" dirty="0">
                <a:solidFill>
                  <a:prstClr val="black"/>
                </a:solidFill>
                <a:latin typeface="Calibri" panose="020F0502020204030204"/>
              </a:rPr>
              <a:t>2014 </a:t>
            </a:r>
            <a:r>
              <a:rPr lang="en-US" altLang="x-none" sz="1540" dirty="0">
                <a:solidFill>
                  <a:prstClr val="black"/>
                </a:solidFill>
                <a:latin typeface="Calibri" panose="020F0502020204030204"/>
              </a:rPr>
              <a:t>Health Risk Assessments (HRA) </a:t>
            </a:r>
          </a:p>
        </p:txBody>
      </p:sp>
      <p:cxnSp>
        <p:nvCxnSpPr>
          <p:cNvPr id="27" name="Straight Connector 26">
            <a:extLst>
              <a:ext uri="{FF2B5EF4-FFF2-40B4-BE49-F238E27FC236}">
                <a16:creationId xmlns:a16="http://schemas.microsoft.com/office/drawing/2014/main" id="{CBE3A547-5184-4F6F-A1B1-1FA4310085E8}"/>
              </a:ext>
            </a:extLst>
          </p:cNvPr>
          <p:cNvCxnSpPr/>
          <p:nvPr/>
        </p:nvCxnSpPr>
        <p:spPr>
          <a:xfrm>
            <a:off x="4465823" y="1847223"/>
            <a:ext cx="0" cy="759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267BBFB-FB2A-48C2-ADAC-876CBC893214}"/>
              </a:ext>
            </a:extLst>
          </p:cNvPr>
          <p:cNvCxnSpPr/>
          <p:nvPr/>
        </p:nvCxnSpPr>
        <p:spPr>
          <a:xfrm>
            <a:off x="6229578" y="2461524"/>
            <a:ext cx="0" cy="759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284E69-389A-4603-B216-7C57471CCFF6}"/>
              </a:ext>
            </a:extLst>
          </p:cNvPr>
          <p:cNvCxnSpPr/>
          <p:nvPr/>
        </p:nvCxnSpPr>
        <p:spPr>
          <a:xfrm>
            <a:off x="217778" y="2169746"/>
            <a:ext cx="0" cy="759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7BC2FB8-4EDD-4A41-934B-A00CD9F1F89F}"/>
              </a:ext>
            </a:extLst>
          </p:cNvPr>
          <p:cNvCxnSpPr/>
          <p:nvPr/>
        </p:nvCxnSpPr>
        <p:spPr>
          <a:xfrm>
            <a:off x="2089025" y="2966258"/>
            <a:ext cx="0" cy="759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DF02A55-539B-468A-BBCD-C7FD80023041}"/>
              </a:ext>
            </a:extLst>
          </p:cNvPr>
          <p:cNvSpPr/>
          <p:nvPr/>
        </p:nvSpPr>
        <p:spPr>
          <a:xfrm>
            <a:off x="8128117" y="3290443"/>
            <a:ext cx="2163363" cy="608628"/>
          </a:xfrm>
          <a:prstGeom prst="rect">
            <a:avLst/>
          </a:prstGeom>
        </p:spPr>
        <p:txBody>
          <a:bodyPr wrap="square">
            <a:spAutoFit/>
          </a:bodyPr>
          <a:lstStyle/>
          <a:p>
            <a:pPr defTabSz="502920">
              <a:lnSpc>
                <a:spcPct val="90000"/>
              </a:lnSpc>
              <a:spcBef>
                <a:spcPct val="0"/>
              </a:spcBef>
              <a:spcAft>
                <a:spcPts val="660"/>
              </a:spcAft>
            </a:pPr>
            <a:r>
              <a:rPr lang="en-US" altLang="x-none" sz="1540" b="1" dirty="0">
                <a:solidFill>
                  <a:prstClr val="black"/>
                </a:solidFill>
                <a:latin typeface="Calibri" panose="020F0502020204030204"/>
              </a:rPr>
              <a:t>2017</a:t>
            </a:r>
            <a:r>
              <a:rPr lang="en-US" altLang="x-none" sz="1540" dirty="0">
                <a:solidFill>
                  <a:prstClr val="black"/>
                </a:solidFill>
                <a:latin typeface="Calibri" panose="020F0502020204030204"/>
              </a:rPr>
              <a:t> Tier 4 in service</a:t>
            </a:r>
          </a:p>
          <a:p>
            <a:pPr defTabSz="502920">
              <a:lnSpc>
                <a:spcPct val="90000"/>
              </a:lnSpc>
              <a:spcBef>
                <a:spcPct val="0"/>
              </a:spcBef>
              <a:spcAft>
                <a:spcPts val="660"/>
              </a:spcAft>
            </a:pPr>
            <a:r>
              <a:rPr lang="en-US" altLang="x-none" sz="1540" b="1" dirty="0">
                <a:solidFill>
                  <a:prstClr val="black"/>
                </a:solidFill>
                <a:latin typeface="Calibri" panose="020F0502020204030204"/>
              </a:rPr>
              <a:t>2017 </a:t>
            </a:r>
            <a:r>
              <a:rPr lang="en-US" altLang="x-none" sz="1540" dirty="0">
                <a:solidFill>
                  <a:prstClr val="black"/>
                </a:solidFill>
                <a:latin typeface="Calibri" panose="020F0502020204030204"/>
              </a:rPr>
              <a:t>Sound Study</a:t>
            </a:r>
          </a:p>
        </p:txBody>
      </p:sp>
      <p:sp>
        <p:nvSpPr>
          <p:cNvPr id="35" name="Rectangle 34">
            <a:extLst>
              <a:ext uri="{FF2B5EF4-FFF2-40B4-BE49-F238E27FC236}">
                <a16:creationId xmlns:a16="http://schemas.microsoft.com/office/drawing/2014/main" id="{3FD5C81C-BEAD-417C-8EB3-9E3481361A9D}"/>
              </a:ext>
            </a:extLst>
          </p:cNvPr>
          <p:cNvSpPr/>
          <p:nvPr/>
        </p:nvSpPr>
        <p:spPr>
          <a:xfrm>
            <a:off x="6217429" y="528112"/>
            <a:ext cx="2601612" cy="566309"/>
          </a:xfrm>
          <a:prstGeom prst="rect">
            <a:avLst/>
          </a:prstGeom>
        </p:spPr>
        <p:txBody>
          <a:bodyPr wrap="square">
            <a:spAutoFit/>
          </a:bodyPr>
          <a:lstStyle/>
          <a:p>
            <a:pPr defTabSz="502920">
              <a:spcBef>
                <a:spcPct val="0"/>
              </a:spcBef>
            </a:pPr>
            <a:r>
              <a:rPr lang="en-US" altLang="x-none" sz="1540" b="1" dirty="0">
                <a:solidFill>
                  <a:prstClr val="black"/>
                </a:solidFill>
                <a:latin typeface="Calibri" panose="020F0502020204030204"/>
              </a:rPr>
              <a:t>2016 </a:t>
            </a:r>
            <a:r>
              <a:rPr lang="en-US" altLang="x-none" sz="1540" dirty="0">
                <a:solidFill>
                  <a:prstClr val="black"/>
                </a:solidFill>
                <a:latin typeface="Calibri" panose="020F0502020204030204"/>
              </a:rPr>
              <a:t>24/7 hotline: </a:t>
            </a:r>
          </a:p>
          <a:p>
            <a:pPr defTabSz="502920">
              <a:spcBef>
                <a:spcPct val="0"/>
              </a:spcBef>
            </a:pPr>
            <a:r>
              <a:rPr lang="en-US" altLang="x-none" sz="1540" dirty="0">
                <a:solidFill>
                  <a:prstClr val="black"/>
                </a:solidFill>
                <a:latin typeface="Calibri" panose="020F0502020204030204"/>
              </a:rPr>
              <a:t>(213) 452-0400 created</a:t>
            </a:r>
          </a:p>
        </p:txBody>
      </p:sp>
      <p:cxnSp>
        <p:nvCxnSpPr>
          <p:cNvPr id="41" name="Straight Connector 40">
            <a:extLst>
              <a:ext uri="{FF2B5EF4-FFF2-40B4-BE49-F238E27FC236}">
                <a16:creationId xmlns:a16="http://schemas.microsoft.com/office/drawing/2014/main" id="{B6EC7A97-3256-41F2-A9A8-FBDF586BDB20}"/>
              </a:ext>
            </a:extLst>
          </p:cNvPr>
          <p:cNvCxnSpPr>
            <a:cxnSpLocks/>
          </p:cNvCxnSpPr>
          <p:nvPr/>
        </p:nvCxnSpPr>
        <p:spPr>
          <a:xfrm>
            <a:off x="6230386" y="679629"/>
            <a:ext cx="0" cy="20358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00E174B-5DB3-4E8B-BCF3-ED05B732BFAD}"/>
              </a:ext>
            </a:extLst>
          </p:cNvPr>
          <p:cNvSpPr txBox="1"/>
          <p:nvPr/>
        </p:nvSpPr>
        <p:spPr>
          <a:xfrm>
            <a:off x="6110461" y="3154776"/>
            <a:ext cx="2163361" cy="803297"/>
          </a:xfrm>
          <a:prstGeom prst="rect">
            <a:avLst/>
          </a:prstGeom>
          <a:noFill/>
        </p:spPr>
        <p:txBody>
          <a:bodyPr wrap="square" rtlCol="0">
            <a:spAutoFit/>
          </a:bodyPr>
          <a:lstStyle/>
          <a:p>
            <a:pPr defTabSz="502920"/>
            <a:r>
              <a:rPr lang="en-US" sz="1540" b="1" dirty="0">
                <a:solidFill>
                  <a:prstClr val="black"/>
                </a:solidFill>
                <a:latin typeface="Calibri" panose="020F0502020204030204"/>
              </a:rPr>
              <a:t>2016 ope</a:t>
            </a:r>
            <a:r>
              <a:rPr lang="en-US" sz="1540" dirty="0">
                <a:solidFill>
                  <a:prstClr val="black"/>
                </a:solidFill>
                <a:latin typeface="Calibri" panose="020F0502020204030204"/>
              </a:rPr>
              <a:t>ning of EMF reduced the number of trains at CMF by 20%</a:t>
            </a:r>
          </a:p>
        </p:txBody>
      </p:sp>
      <p:cxnSp>
        <p:nvCxnSpPr>
          <p:cNvPr id="25" name="Straight Connector 24">
            <a:extLst>
              <a:ext uri="{FF2B5EF4-FFF2-40B4-BE49-F238E27FC236}">
                <a16:creationId xmlns:a16="http://schemas.microsoft.com/office/drawing/2014/main" id="{83DA58EE-42EB-4F18-A127-3CDAD34E28B9}"/>
              </a:ext>
            </a:extLst>
          </p:cNvPr>
          <p:cNvCxnSpPr/>
          <p:nvPr/>
        </p:nvCxnSpPr>
        <p:spPr>
          <a:xfrm>
            <a:off x="8295675" y="2169746"/>
            <a:ext cx="0" cy="759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A44F10E-B35D-43BA-AF7B-641E5207E0CF}"/>
              </a:ext>
            </a:extLst>
          </p:cNvPr>
          <p:cNvSpPr txBox="1"/>
          <p:nvPr/>
        </p:nvSpPr>
        <p:spPr>
          <a:xfrm>
            <a:off x="8295675" y="1847224"/>
            <a:ext cx="1958739" cy="803297"/>
          </a:xfrm>
          <a:prstGeom prst="rect">
            <a:avLst/>
          </a:prstGeom>
          <a:noFill/>
        </p:spPr>
        <p:txBody>
          <a:bodyPr wrap="square" rtlCol="0">
            <a:spAutoFit/>
          </a:bodyPr>
          <a:lstStyle/>
          <a:p>
            <a:pPr defTabSz="502920"/>
            <a:r>
              <a:rPr lang="en-US" sz="1540" b="1" dirty="0">
                <a:solidFill>
                  <a:prstClr val="black"/>
                </a:solidFill>
                <a:latin typeface="Calibri" panose="020F0502020204030204"/>
              </a:rPr>
              <a:t>2018</a:t>
            </a:r>
            <a:r>
              <a:rPr lang="en-US" sz="1540" dirty="0">
                <a:solidFill>
                  <a:prstClr val="black"/>
                </a:solidFill>
                <a:latin typeface="Calibri" panose="020F0502020204030204"/>
              </a:rPr>
              <a:t> Community follow up on Sound Study</a:t>
            </a:r>
          </a:p>
        </p:txBody>
      </p:sp>
      <p:pic>
        <p:nvPicPr>
          <p:cNvPr id="33" name="Picture 32" descr="metrocmf.jpg">
            <a:extLst>
              <a:ext uri="{FF2B5EF4-FFF2-40B4-BE49-F238E27FC236}">
                <a16:creationId xmlns:a16="http://schemas.microsoft.com/office/drawing/2014/main" id="{04FE1F8C-F17A-43D7-A4C5-1D850017FBE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9661" y="4049752"/>
            <a:ext cx="4268227" cy="3105105"/>
          </a:xfrm>
          <a:prstGeom prst="rect">
            <a:avLst/>
          </a:prstGeom>
          <a:noFill/>
          <a:extLst/>
        </p:spPr>
      </p:pic>
      <p:sp>
        <p:nvSpPr>
          <p:cNvPr id="5" name="TextBox 4">
            <a:extLst>
              <a:ext uri="{FF2B5EF4-FFF2-40B4-BE49-F238E27FC236}">
                <a16:creationId xmlns:a16="http://schemas.microsoft.com/office/drawing/2014/main" id="{ABEC3468-F0F3-480B-9C8E-FFE2F6D35608}"/>
              </a:ext>
            </a:extLst>
          </p:cNvPr>
          <p:cNvSpPr txBox="1"/>
          <p:nvPr/>
        </p:nvSpPr>
        <p:spPr>
          <a:xfrm>
            <a:off x="540512" y="4902448"/>
            <a:ext cx="3900859" cy="2529923"/>
          </a:xfrm>
          <a:prstGeom prst="rect">
            <a:avLst/>
          </a:prstGeom>
          <a:noFill/>
        </p:spPr>
        <p:txBody>
          <a:bodyPr wrap="square" rtlCol="0">
            <a:spAutoFit/>
          </a:bodyPr>
          <a:lstStyle/>
          <a:p>
            <a:pPr defTabSz="502920"/>
            <a:r>
              <a:rPr lang="en-US" sz="1760" b="1" u="sng" dirty="0">
                <a:solidFill>
                  <a:prstClr val="black"/>
                </a:solidFill>
                <a:latin typeface="Calibri" panose="020F0502020204030204"/>
              </a:rPr>
              <a:t>Results </a:t>
            </a:r>
          </a:p>
          <a:p>
            <a:pPr marL="314325" indent="-314325" defTabSz="502920">
              <a:buFont typeface="Arial" panose="020B0604020202020204" pitchFamily="34" charset="0"/>
              <a:buChar char="•"/>
            </a:pPr>
            <a:r>
              <a:rPr lang="en-US" sz="1760" dirty="0">
                <a:solidFill>
                  <a:prstClr val="black"/>
                </a:solidFill>
                <a:latin typeface="Calibri" panose="020F0502020204030204"/>
              </a:rPr>
              <a:t>Reduced number of trains serviced from 32 to 25 in 2016</a:t>
            </a:r>
          </a:p>
          <a:p>
            <a:pPr marL="314325" indent="-314325" defTabSz="502920">
              <a:buFont typeface="Arial" panose="020B0604020202020204" pitchFamily="34" charset="0"/>
              <a:buChar char="•"/>
            </a:pPr>
            <a:r>
              <a:rPr lang="en-US" sz="1760" dirty="0">
                <a:solidFill>
                  <a:prstClr val="black"/>
                </a:solidFill>
                <a:latin typeface="Calibri" panose="020F0502020204030204"/>
              </a:rPr>
              <a:t>Agreed not to load test at the CMF on the weekends before 10 a.m.</a:t>
            </a:r>
          </a:p>
          <a:p>
            <a:pPr marL="314325" indent="-314325" defTabSz="502920">
              <a:buFont typeface="Arial" panose="020B0604020202020204" pitchFamily="34" charset="0"/>
              <a:buChar char="•"/>
            </a:pPr>
            <a:r>
              <a:rPr lang="en-US" altLang="x-none" sz="1760" dirty="0">
                <a:solidFill>
                  <a:prstClr val="black"/>
                </a:solidFill>
                <a:latin typeface="Calibri" panose="020F0502020204030204"/>
              </a:rPr>
              <a:t>Operational changes in 2010 reduced noise by 40%</a:t>
            </a:r>
          </a:p>
          <a:p>
            <a:pPr marL="314325" indent="-314325" defTabSz="502920">
              <a:buFont typeface="Arial" panose="020B0604020202020204" pitchFamily="34" charset="0"/>
              <a:buChar char="•"/>
            </a:pPr>
            <a:endParaRPr lang="en-US" sz="1760" dirty="0">
              <a:solidFill>
                <a:prstClr val="black"/>
              </a:solidFill>
              <a:latin typeface="Calibri" panose="020F0502020204030204"/>
            </a:endParaRPr>
          </a:p>
          <a:p>
            <a:pPr marL="314325" indent="-314325" defTabSz="502920">
              <a:buFont typeface="Arial" panose="020B0604020202020204" pitchFamily="34" charset="0"/>
              <a:buChar char="•"/>
            </a:pPr>
            <a:endParaRPr lang="en-US" sz="1760" dirty="0">
              <a:solidFill>
                <a:prstClr val="black"/>
              </a:solidFill>
              <a:latin typeface="Calibri" panose="020F0502020204030204"/>
            </a:endParaRPr>
          </a:p>
        </p:txBody>
      </p:sp>
      <p:sp>
        <p:nvSpPr>
          <p:cNvPr id="36" name="Rectangle 35">
            <a:extLst>
              <a:ext uri="{FF2B5EF4-FFF2-40B4-BE49-F238E27FC236}">
                <a16:creationId xmlns:a16="http://schemas.microsoft.com/office/drawing/2014/main" id="{9E1D8A6F-5BE6-4D4B-8742-37A8E2A69B39}"/>
              </a:ext>
            </a:extLst>
          </p:cNvPr>
          <p:cNvSpPr/>
          <p:nvPr/>
        </p:nvSpPr>
        <p:spPr>
          <a:xfrm>
            <a:off x="6237208" y="1054410"/>
            <a:ext cx="1775601" cy="329321"/>
          </a:xfrm>
          <a:prstGeom prst="rect">
            <a:avLst/>
          </a:prstGeom>
        </p:spPr>
        <p:txBody>
          <a:bodyPr wrap="square">
            <a:spAutoFit/>
          </a:bodyPr>
          <a:lstStyle/>
          <a:p>
            <a:pPr defTabSz="502920">
              <a:spcBef>
                <a:spcPct val="0"/>
              </a:spcBef>
            </a:pPr>
            <a:r>
              <a:rPr lang="en-US" altLang="x-none" sz="1540" b="1" dirty="0">
                <a:solidFill>
                  <a:prstClr val="black"/>
                </a:solidFill>
                <a:latin typeface="Calibri" panose="020F0502020204030204"/>
              </a:rPr>
              <a:t>2016</a:t>
            </a:r>
            <a:r>
              <a:rPr lang="en-US" altLang="x-none" sz="1540" dirty="0">
                <a:solidFill>
                  <a:prstClr val="black"/>
                </a:solidFill>
                <a:latin typeface="Calibri" panose="020F0502020204030204"/>
              </a:rPr>
              <a:t> Tier 4 arrives.</a:t>
            </a:r>
          </a:p>
        </p:txBody>
      </p:sp>
      <p:sp>
        <p:nvSpPr>
          <p:cNvPr id="37" name="Rectangle 36">
            <a:extLst>
              <a:ext uri="{FF2B5EF4-FFF2-40B4-BE49-F238E27FC236}">
                <a16:creationId xmlns:a16="http://schemas.microsoft.com/office/drawing/2014/main" id="{65B12C66-C11F-4735-A526-364BD2322D01}"/>
              </a:ext>
            </a:extLst>
          </p:cNvPr>
          <p:cNvSpPr/>
          <p:nvPr/>
        </p:nvSpPr>
        <p:spPr>
          <a:xfrm>
            <a:off x="6230386" y="1290824"/>
            <a:ext cx="2654610" cy="566309"/>
          </a:xfrm>
          <a:prstGeom prst="rect">
            <a:avLst/>
          </a:prstGeom>
        </p:spPr>
        <p:txBody>
          <a:bodyPr wrap="square">
            <a:spAutoFit/>
          </a:bodyPr>
          <a:lstStyle/>
          <a:p>
            <a:pPr defTabSz="502920">
              <a:spcBef>
                <a:spcPct val="0"/>
              </a:spcBef>
            </a:pPr>
            <a:r>
              <a:rPr lang="en-US" altLang="x-none" sz="1540" b="1" dirty="0">
                <a:solidFill>
                  <a:prstClr val="black"/>
                </a:solidFill>
                <a:latin typeface="Calibri" panose="020F0502020204030204"/>
              </a:rPr>
              <a:t>2016</a:t>
            </a:r>
            <a:r>
              <a:rPr lang="en-US" altLang="x-none" sz="1540" dirty="0">
                <a:solidFill>
                  <a:prstClr val="black"/>
                </a:solidFill>
                <a:latin typeface="Calibri" panose="020F0502020204030204"/>
              </a:rPr>
              <a:t> Changed blowers on Tier 4 to minimize sound.</a:t>
            </a:r>
          </a:p>
        </p:txBody>
      </p:sp>
      <p:pic>
        <p:nvPicPr>
          <p:cNvPr id="2" name="Picture 1">
            <a:extLst>
              <a:ext uri="{FF2B5EF4-FFF2-40B4-BE49-F238E27FC236}">
                <a16:creationId xmlns:a16="http://schemas.microsoft.com/office/drawing/2014/main" id="{DB3D4623-F26A-49BB-A55C-159BC9555453}"/>
              </a:ext>
            </a:extLst>
          </p:cNvPr>
          <p:cNvPicPr>
            <a:picLocks noChangeAspect="1"/>
          </p:cNvPicPr>
          <p:nvPr/>
        </p:nvPicPr>
        <p:blipFill>
          <a:blip r:embed="rId4"/>
          <a:stretch>
            <a:fillRect/>
          </a:stretch>
        </p:blipFill>
        <p:spPr>
          <a:xfrm>
            <a:off x="522881" y="562859"/>
            <a:ext cx="8571719" cy="1072989"/>
          </a:xfrm>
          <a:prstGeom prst="rect">
            <a:avLst/>
          </a:prstGeom>
        </p:spPr>
      </p:pic>
    </p:spTree>
    <p:extLst>
      <p:ext uri="{BB962C8B-B14F-4D97-AF65-F5344CB8AC3E}">
        <p14:creationId xmlns:p14="http://schemas.microsoft.com/office/powerpoint/2010/main" val="33885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A967-92E0-4E54-A638-35B922F397A0}"/>
              </a:ext>
            </a:extLst>
          </p:cNvPr>
          <p:cNvSpPr>
            <a:spLocks noGrp="1"/>
          </p:cNvSpPr>
          <p:nvPr>
            <p:ph type="ctrTitle"/>
          </p:nvPr>
        </p:nvSpPr>
        <p:spPr/>
        <p:txBody>
          <a:bodyPr>
            <a:normAutofit/>
          </a:bodyPr>
          <a:lstStyle/>
          <a:p>
            <a:r>
              <a:rPr lang="en-US" dirty="0">
                <a:latin typeface="Berthold Akzidenz Grotesk Light"/>
              </a:rPr>
              <a:t>Focused Community Action Plan</a:t>
            </a:r>
            <a:endParaRPr lang="en-US" dirty="0"/>
          </a:p>
        </p:txBody>
      </p:sp>
      <p:sp>
        <p:nvSpPr>
          <p:cNvPr id="3" name="Slide Number Placeholder 2">
            <a:extLst>
              <a:ext uri="{FF2B5EF4-FFF2-40B4-BE49-F238E27FC236}">
                <a16:creationId xmlns:a16="http://schemas.microsoft.com/office/drawing/2014/main" id="{BACF4AC5-6309-4022-8FA2-4986591EB296}"/>
              </a:ext>
            </a:extLst>
          </p:cNvPr>
          <p:cNvSpPr>
            <a:spLocks noGrp="1"/>
          </p:cNvSpPr>
          <p:nvPr>
            <p:ph type="sldNum" sz="quarter" idx="12"/>
          </p:nvPr>
        </p:nvSpPr>
        <p:spPr/>
        <p:txBody>
          <a:bodyPr/>
          <a:lstStyle/>
          <a:p>
            <a:fld id="{0D63DF01-F109-1D42-8613-A24BF6CCAD29}" type="slidenum">
              <a:rPr lang="en-US" smtClean="0"/>
              <a:pPr/>
              <a:t>9</a:t>
            </a:fld>
            <a:endParaRPr lang="en-US"/>
          </a:p>
        </p:txBody>
      </p:sp>
      <p:sp>
        <p:nvSpPr>
          <p:cNvPr id="4" name="Text Placeholder 3">
            <a:extLst>
              <a:ext uri="{FF2B5EF4-FFF2-40B4-BE49-F238E27FC236}">
                <a16:creationId xmlns:a16="http://schemas.microsoft.com/office/drawing/2014/main" id="{FCC10ED0-CF2B-48BA-AB8E-4BCD90E4633B}"/>
              </a:ext>
            </a:extLst>
          </p:cNvPr>
          <p:cNvSpPr>
            <a:spLocks noGrp="1"/>
          </p:cNvSpPr>
          <p:nvPr>
            <p:ph type="body" idx="1"/>
          </p:nvPr>
        </p:nvSpPr>
        <p:spPr>
          <a:xfrm>
            <a:off x="887823" y="694980"/>
            <a:ext cx="1665221" cy="401390"/>
          </a:xfrm>
        </p:spPr>
        <p:txBody>
          <a:bodyPr anchor="t"/>
          <a:lstStyle/>
          <a:p>
            <a:pPr marL="283210" indent="-191770"/>
            <a:endParaRPr lang="en-US" dirty="0"/>
          </a:p>
        </p:txBody>
      </p:sp>
      <p:sp>
        <p:nvSpPr>
          <p:cNvPr id="5" name="TextBox 4">
            <a:extLst>
              <a:ext uri="{FF2B5EF4-FFF2-40B4-BE49-F238E27FC236}">
                <a16:creationId xmlns:a16="http://schemas.microsoft.com/office/drawing/2014/main" id="{89FAAC8C-8C14-4812-8934-11E1C567D445}"/>
              </a:ext>
            </a:extLst>
          </p:cNvPr>
          <p:cNvSpPr txBox="1"/>
          <p:nvPr/>
        </p:nvSpPr>
        <p:spPr>
          <a:xfrm>
            <a:off x="406400" y="1791731"/>
            <a:ext cx="9563099" cy="2964914"/>
          </a:xfrm>
          <a:prstGeom prst="rect">
            <a:avLst/>
          </a:prstGeom>
          <a:noFill/>
        </p:spPr>
        <p:txBody>
          <a:bodyPr wrap="square" rtlCol="0" anchor="t">
            <a:spAutoFit/>
          </a:bodyPr>
          <a:lstStyle/>
          <a:p>
            <a:pPr marL="457200" indent="-457200">
              <a:lnSpc>
                <a:spcPct val="200000"/>
              </a:lnSpc>
              <a:buFont typeface="Arial" panose="020B0604020202020204" pitchFamily="34" charset="0"/>
              <a:buChar char="•"/>
            </a:pPr>
            <a:r>
              <a:rPr lang="en-US" sz="3200" dirty="0">
                <a:latin typeface="Berthold Akzidenz Grotesk Light" panose="020B0400000000000000"/>
                <a:cs typeface="Calibri"/>
              </a:rPr>
              <a:t>Audit Current Operations </a:t>
            </a:r>
          </a:p>
          <a:p>
            <a:pPr marL="457200" indent="-457200">
              <a:lnSpc>
                <a:spcPct val="200000"/>
              </a:lnSpc>
              <a:buFont typeface="Arial" panose="020B0604020202020204" pitchFamily="34" charset="0"/>
              <a:buChar char="•"/>
            </a:pPr>
            <a:r>
              <a:rPr lang="en-US" sz="3200" dirty="0">
                <a:latin typeface="Berthold Akzidenz Grotesk Light" panose="020B0400000000000000"/>
                <a:cs typeface="Calibri"/>
              </a:rPr>
              <a:t>Conduct New Noise Study</a:t>
            </a:r>
          </a:p>
          <a:p>
            <a:pPr marL="457200" indent="-457200">
              <a:lnSpc>
                <a:spcPct val="200000"/>
              </a:lnSpc>
              <a:buFont typeface="Arial" panose="020B0604020202020204" pitchFamily="34" charset="0"/>
              <a:buChar char="•"/>
            </a:pPr>
            <a:r>
              <a:rPr lang="en-US" sz="3200" dirty="0">
                <a:latin typeface="Berthold Akzidenz Grotesk Light" panose="020B0400000000000000"/>
                <a:cs typeface="Calibri"/>
              </a:rPr>
              <a:t>CMF Facility Modernization</a:t>
            </a:r>
          </a:p>
        </p:txBody>
      </p:sp>
    </p:spTree>
    <p:extLst>
      <p:ext uri="{BB962C8B-B14F-4D97-AF65-F5344CB8AC3E}">
        <p14:creationId xmlns:p14="http://schemas.microsoft.com/office/powerpoint/2010/main" val="79964810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5F63"/>
      </a:accent1>
      <a:accent2>
        <a:srgbClr val="83DADE"/>
      </a:accent2>
      <a:accent3>
        <a:srgbClr val="A5A5A5"/>
      </a:accent3>
      <a:accent4>
        <a:srgbClr val="83DADE"/>
      </a:accent4>
      <a:accent5>
        <a:srgbClr val="005F63"/>
      </a:accent5>
      <a:accent6>
        <a:srgbClr val="A5A5A5"/>
      </a:accent6>
      <a:hlink>
        <a:srgbClr val="83DADE"/>
      </a:hlink>
      <a:folHlink>
        <a:srgbClr val="83DAD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621</TotalTime>
  <Words>775</Words>
  <Application>Microsoft Office PowerPoint</Application>
  <PresentationFormat>Custom</PresentationFormat>
  <Paragraphs>333</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Akzidenz Grotesk BE</vt:lpstr>
      <vt:lpstr>Arial</vt:lpstr>
      <vt:lpstr>Arial,Sans-Serif</vt:lpstr>
      <vt:lpstr>Berthold Akzidenz Grotesk</vt:lpstr>
      <vt:lpstr>Berthold Akzidenz Grotesk Light</vt:lpstr>
      <vt:lpstr>Calibri</vt:lpstr>
      <vt:lpstr>Calibri Light</vt:lpstr>
      <vt:lpstr>Office Theme</vt:lpstr>
      <vt:lpstr>1_Office Theme</vt:lpstr>
      <vt:lpstr>PowerPoint Presentation</vt:lpstr>
      <vt:lpstr>PowerPoint Presentation</vt:lpstr>
      <vt:lpstr>AGENDA</vt:lpstr>
      <vt:lpstr>30-Day Commitment</vt:lpstr>
      <vt:lpstr>What We Heard</vt:lpstr>
      <vt:lpstr>What we heard</vt:lpstr>
      <vt:lpstr>Since Our Last Meeting </vt:lpstr>
      <vt:lpstr>PowerPoint Presentation</vt:lpstr>
      <vt:lpstr>Focused Community Action Plan</vt:lpstr>
      <vt:lpstr>Action Plan Timeline</vt:lpstr>
      <vt:lpstr>Action Plan: Short Term (0-6 months)</vt:lpstr>
      <vt:lpstr>Action Plan: Short Term (0-6 months)</vt:lpstr>
      <vt:lpstr>Action Plan: Medium Term (6-18 months)</vt:lpstr>
      <vt:lpstr>Action Plan: Medium Term (6-18 months)</vt:lpstr>
      <vt:lpstr>Action Plan: Long Term (+18 months)</vt:lpstr>
      <vt:lpstr>How to Reach Us</vt:lpstr>
      <vt:lpstr>We would like to thank all customers, associates and partners for their support in enabling Metrolink to serve the community. In addition, we are hugely grateful to all participants for their time, insight and willingness to challenge views.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Banuelos</dc:creator>
  <cp:lastModifiedBy>Whitfield, Nijeria</cp:lastModifiedBy>
  <cp:revision>68</cp:revision>
  <cp:lastPrinted>2019-05-09T21:54:56Z</cp:lastPrinted>
  <dcterms:created xsi:type="dcterms:W3CDTF">2019-04-05T19:09:45Z</dcterms:created>
  <dcterms:modified xsi:type="dcterms:W3CDTF">2019-05-09T21:55:22Z</dcterms:modified>
</cp:coreProperties>
</file>